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28"/>
  </p:notesMasterIdLst>
  <p:sldIdLst>
    <p:sldId id="256" r:id="rId2"/>
    <p:sldId id="286" r:id="rId3"/>
    <p:sldId id="287" r:id="rId4"/>
    <p:sldId id="273" r:id="rId5"/>
    <p:sldId id="272" r:id="rId6"/>
    <p:sldId id="302"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10" r:id="rId22"/>
    <p:sldId id="275" r:id="rId23"/>
    <p:sldId id="274" r:id="rId24"/>
    <p:sldId id="276" r:id="rId25"/>
    <p:sldId id="277" r:id="rId26"/>
    <p:sldId id="268"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5253"/>
  </p:normalViewPr>
  <p:slideViewPr>
    <p:cSldViewPr snapToGrid="0" snapToObjects="1">
      <p:cViewPr>
        <p:scale>
          <a:sx n="119" d="100"/>
          <a:sy n="119" d="100"/>
        </p:scale>
        <p:origin x="1440" y="30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FBD870-9EEB-4B62-9FBB-F0BAD710A06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0CADCF0-58F0-47D4-A015-F5EA5193DB1F}">
      <dgm:prSet/>
      <dgm:spPr/>
      <dgm:t>
        <a:bodyPr/>
        <a:lstStyle/>
        <a:p>
          <a:pPr rtl="0"/>
          <a:r>
            <a:rPr lang="en-US" dirty="0"/>
            <a:t>Get  </a:t>
          </a:r>
          <a:r>
            <a:rPr lang="en-US" dirty="0" err="1" smtClean="0"/>
            <a:t>Qubole</a:t>
          </a:r>
          <a:r>
            <a:rPr lang="en-US" dirty="0" smtClean="0"/>
            <a:t> Subscription</a:t>
          </a:r>
          <a:endParaRPr lang="en-US" dirty="0"/>
        </a:p>
      </dgm:t>
    </dgm:pt>
    <dgm:pt modelId="{99796FE2-A925-4FF9-AAF3-49EFE49EF8DD}" type="parTrans" cxnId="{A09BF5B8-9C1D-4279-A56F-B15545C6E524}">
      <dgm:prSet/>
      <dgm:spPr/>
      <dgm:t>
        <a:bodyPr/>
        <a:lstStyle/>
        <a:p>
          <a:endParaRPr lang="en-US"/>
        </a:p>
      </dgm:t>
    </dgm:pt>
    <dgm:pt modelId="{E0B2D480-8313-4522-83F6-13B761C2BDA7}" type="sibTrans" cxnId="{A09BF5B8-9C1D-4279-A56F-B15545C6E524}">
      <dgm:prSet/>
      <dgm:spPr/>
      <dgm:t>
        <a:bodyPr/>
        <a:lstStyle/>
        <a:p>
          <a:endParaRPr lang="en-US"/>
        </a:p>
      </dgm:t>
    </dgm:pt>
    <dgm:pt modelId="{47D712AE-9380-4EBE-A6F8-4299E4021FCF}">
      <dgm:prSet/>
      <dgm:spPr/>
      <dgm:t>
        <a:bodyPr/>
        <a:lstStyle/>
        <a:p>
          <a:pPr rtl="0"/>
          <a:r>
            <a:rPr lang="en-US" dirty="0"/>
            <a:t>Create </a:t>
          </a:r>
          <a:r>
            <a:rPr lang="en-US" dirty="0" smtClean="0"/>
            <a:t>Cluster</a:t>
          </a:r>
          <a:endParaRPr lang="en-US" dirty="0"/>
        </a:p>
      </dgm:t>
    </dgm:pt>
    <dgm:pt modelId="{6F209D22-E6B5-4BC1-9C5C-E087EEED0EDC}" type="parTrans" cxnId="{6DD0F0B4-6ED9-46C3-9B73-853E8833DCC3}">
      <dgm:prSet/>
      <dgm:spPr/>
      <dgm:t>
        <a:bodyPr/>
        <a:lstStyle/>
        <a:p>
          <a:endParaRPr lang="en-US"/>
        </a:p>
      </dgm:t>
    </dgm:pt>
    <dgm:pt modelId="{C54B3C8F-8F87-4873-88ED-F1AB5EBDFE16}" type="sibTrans" cxnId="{6DD0F0B4-6ED9-46C3-9B73-853E8833DCC3}">
      <dgm:prSet/>
      <dgm:spPr/>
      <dgm:t>
        <a:bodyPr/>
        <a:lstStyle/>
        <a:p>
          <a:endParaRPr lang="en-US"/>
        </a:p>
      </dgm:t>
    </dgm:pt>
    <dgm:pt modelId="{121A0D37-8885-494B-B356-354E417DD5D9}" type="pres">
      <dgm:prSet presAssocID="{A4FBD870-9EEB-4B62-9FBB-F0BAD710A064}" presName="CompostProcess" presStyleCnt="0">
        <dgm:presLayoutVars>
          <dgm:dir/>
          <dgm:resizeHandles val="exact"/>
        </dgm:presLayoutVars>
      </dgm:prSet>
      <dgm:spPr/>
      <dgm:t>
        <a:bodyPr/>
        <a:lstStyle/>
        <a:p>
          <a:endParaRPr lang="en-US"/>
        </a:p>
      </dgm:t>
    </dgm:pt>
    <dgm:pt modelId="{409B6310-4EBF-41B0-9BBC-32C08A855579}" type="pres">
      <dgm:prSet presAssocID="{A4FBD870-9EEB-4B62-9FBB-F0BAD710A064}" presName="arrow" presStyleLbl="bgShp" presStyleIdx="0" presStyleCnt="1"/>
      <dgm:spPr/>
    </dgm:pt>
    <dgm:pt modelId="{62B72057-8299-4DA7-BDD5-CCCD32721EDB}" type="pres">
      <dgm:prSet presAssocID="{A4FBD870-9EEB-4B62-9FBB-F0BAD710A064}" presName="linearProcess" presStyleCnt="0"/>
      <dgm:spPr/>
    </dgm:pt>
    <dgm:pt modelId="{98AF1408-8B75-4E62-AC6F-C0BE2C8B6C7E}" type="pres">
      <dgm:prSet presAssocID="{40CADCF0-58F0-47D4-A015-F5EA5193DB1F}" presName="textNode" presStyleLbl="node1" presStyleIdx="0" presStyleCnt="2">
        <dgm:presLayoutVars>
          <dgm:bulletEnabled val="1"/>
        </dgm:presLayoutVars>
      </dgm:prSet>
      <dgm:spPr/>
      <dgm:t>
        <a:bodyPr/>
        <a:lstStyle/>
        <a:p>
          <a:endParaRPr lang="en-US"/>
        </a:p>
      </dgm:t>
    </dgm:pt>
    <dgm:pt modelId="{D069745F-134A-43A5-9BA8-1BD9451101DC}" type="pres">
      <dgm:prSet presAssocID="{E0B2D480-8313-4522-83F6-13B761C2BDA7}" presName="sibTrans" presStyleCnt="0"/>
      <dgm:spPr/>
    </dgm:pt>
    <dgm:pt modelId="{C4CDEA82-A5C7-451C-99C2-1BB38892DC8F}" type="pres">
      <dgm:prSet presAssocID="{47D712AE-9380-4EBE-A6F8-4299E4021FCF}" presName="textNode" presStyleLbl="node1" presStyleIdx="1" presStyleCnt="2">
        <dgm:presLayoutVars>
          <dgm:bulletEnabled val="1"/>
        </dgm:presLayoutVars>
      </dgm:prSet>
      <dgm:spPr/>
      <dgm:t>
        <a:bodyPr/>
        <a:lstStyle/>
        <a:p>
          <a:endParaRPr lang="en-US"/>
        </a:p>
      </dgm:t>
    </dgm:pt>
  </dgm:ptLst>
  <dgm:cxnLst>
    <dgm:cxn modelId="{A09BF5B8-9C1D-4279-A56F-B15545C6E524}" srcId="{A4FBD870-9EEB-4B62-9FBB-F0BAD710A064}" destId="{40CADCF0-58F0-47D4-A015-F5EA5193DB1F}" srcOrd="0" destOrd="0" parTransId="{99796FE2-A925-4FF9-AAF3-49EFE49EF8DD}" sibTransId="{E0B2D480-8313-4522-83F6-13B761C2BDA7}"/>
    <dgm:cxn modelId="{3EE3D657-4189-6D41-B273-CD429850C512}" type="presOf" srcId="{A4FBD870-9EEB-4B62-9FBB-F0BAD710A064}" destId="{121A0D37-8885-494B-B356-354E417DD5D9}" srcOrd="0" destOrd="0" presId="urn:microsoft.com/office/officeart/2005/8/layout/hProcess9"/>
    <dgm:cxn modelId="{E67762A7-6B93-AB47-941D-849840769C8F}" type="presOf" srcId="{47D712AE-9380-4EBE-A6F8-4299E4021FCF}" destId="{C4CDEA82-A5C7-451C-99C2-1BB38892DC8F}" srcOrd="0" destOrd="0" presId="urn:microsoft.com/office/officeart/2005/8/layout/hProcess9"/>
    <dgm:cxn modelId="{6DD0F0B4-6ED9-46C3-9B73-853E8833DCC3}" srcId="{A4FBD870-9EEB-4B62-9FBB-F0BAD710A064}" destId="{47D712AE-9380-4EBE-A6F8-4299E4021FCF}" srcOrd="1" destOrd="0" parTransId="{6F209D22-E6B5-4BC1-9C5C-E087EEED0EDC}" sibTransId="{C54B3C8F-8F87-4873-88ED-F1AB5EBDFE16}"/>
    <dgm:cxn modelId="{2CB8B93A-2D64-214C-9909-E55D0B874C3D}" type="presOf" srcId="{40CADCF0-58F0-47D4-A015-F5EA5193DB1F}" destId="{98AF1408-8B75-4E62-AC6F-C0BE2C8B6C7E}" srcOrd="0" destOrd="0" presId="urn:microsoft.com/office/officeart/2005/8/layout/hProcess9"/>
    <dgm:cxn modelId="{E30E55B2-9C88-A444-96E7-93D2B8648F47}" type="presParOf" srcId="{121A0D37-8885-494B-B356-354E417DD5D9}" destId="{409B6310-4EBF-41B0-9BBC-32C08A855579}" srcOrd="0" destOrd="0" presId="urn:microsoft.com/office/officeart/2005/8/layout/hProcess9"/>
    <dgm:cxn modelId="{CDC0E580-09ED-1F4D-BC88-503BDD933185}" type="presParOf" srcId="{121A0D37-8885-494B-B356-354E417DD5D9}" destId="{62B72057-8299-4DA7-BDD5-CCCD32721EDB}" srcOrd="1" destOrd="0" presId="urn:microsoft.com/office/officeart/2005/8/layout/hProcess9"/>
    <dgm:cxn modelId="{C92EA2EA-1C6A-C745-A10A-E981D65FECC3}" type="presParOf" srcId="{62B72057-8299-4DA7-BDD5-CCCD32721EDB}" destId="{98AF1408-8B75-4E62-AC6F-C0BE2C8B6C7E}" srcOrd="0" destOrd="0" presId="urn:microsoft.com/office/officeart/2005/8/layout/hProcess9"/>
    <dgm:cxn modelId="{A632A747-5111-D04B-8C07-7F6DA45460C1}" type="presParOf" srcId="{62B72057-8299-4DA7-BDD5-CCCD32721EDB}" destId="{D069745F-134A-43A5-9BA8-1BD9451101DC}" srcOrd="1" destOrd="0" presId="urn:microsoft.com/office/officeart/2005/8/layout/hProcess9"/>
    <dgm:cxn modelId="{430B8A5D-08AE-BC47-8BE0-9D376C33239C}" type="presParOf" srcId="{62B72057-8299-4DA7-BDD5-CCCD32721EDB}" destId="{C4CDEA82-A5C7-451C-99C2-1BB38892DC8F}"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63FFA-A556-4F0C-93D9-DDD6192F0C3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8977724-7468-40B9-BF5A-05E3156534C5}">
      <dgm:prSet phldrT="[Text]"/>
      <dgm:spPr/>
      <dgm:t>
        <a:bodyPr/>
        <a:lstStyle/>
        <a:p>
          <a:r>
            <a:rPr lang="en-US" dirty="0"/>
            <a:t>1</a:t>
          </a:r>
        </a:p>
        <a:p>
          <a:r>
            <a:rPr lang="en-US" dirty="0"/>
            <a:t>Problem Framing</a:t>
          </a:r>
        </a:p>
      </dgm:t>
    </dgm:pt>
    <dgm:pt modelId="{69027E9C-42BC-4068-8B14-C7E45CCB95DB}" type="parTrans" cxnId="{0365890B-3127-4290-91AC-9BCF2059EF70}">
      <dgm:prSet/>
      <dgm:spPr/>
      <dgm:t>
        <a:bodyPr/>
        <a:lstStyle/>
        <a:p>
          <a:endParaRPr lang="en-US"/>
        </a:p>
      </dgm:t>
    </dgm:pt>
    <dgm:pt modelId="{AD96BCD6-208D-46D6-B4A7-BDC7668CC87E}" type="sibTrans" cxnId="{0365890B-3127-4290-91AC-9BCF2059EF70}">
      <dgm:prSet/>
      <dgm:spPr/>
      <dgm:t>
        <a:bodyPr/>
        <a:lstStyle/>
        <a:p>
          <a:endParaRPr lang="en-US"/>
        </a:p>
      </dgm:t>
    </dgm:pt>
    <dgm:pt modelId="{EDDB5456-C849-4370-B5E0-0EF0B7D45F2C}">
      <dgm:prSet phldrT="[Text]"/>
      <dgm:spPr/>
      <dgm:t>
        <a:bodyPr/>
        <a:lstStyle/>
        <a:p>
          <a:r>
            <a:rPr lang="en-US" dirty="0"/>
            <a:t>2 Get/Prepare Data</a:t>
          </a:r>
        </a:p>
      </dgm:t>
    </dgm:pt>
    <dgm:pt modelId="{21C0B721-1F52-4791-BF3F-D2E20C7BC70B}" type="parTrans" cxnId="{A7A0D665-2582-4E1E-A631-39B62B76175A}">
      <dgm:prSet/>
      <dgm:spPr/>
      <dgm:t>
        <a:bodyPr/>
        <a:lstStyle/>
        <a:p>
          <a:endParaRPr lang="en-US"/>
        </a:p>
      </dgm:t>
    </dgm:pt>
    <dgm:pt modelId="{D405186A-B51D-49D3-BC16-E1B63DD25CFA}" type="sibTrans" cxnId="{A7A0D665-2582-4E1E-A631-39B62B76175A}">
      <dgm:prSet/>
      <dgm:spPr/>
      <dgm:t>
        <a:bodyPr/>
        <a:lstStyle/>
        <a:p>
          <a:endParaRPr lang="en-US"/>
        </a:p>
      </dgm:t>
    </dgm:pt>
    <dgm:pt modelId="{D5FEEF96-F7AA-429C-A8EB-510DF0A6C5F2}">
      <dgm:prSet phldrT="[Text]"/>
      <dgm:spPr/>
      <dgm:t>
        <a:bodyPr/>
        <a:lstStyle/>
        <a:p>
          <a:r>
            <a:rPr lang="en-US" dirty="0"/>
            <a:t>3</a:t>
          </a:r>
        </a:p>
        <a:p>
          <a:r>
            <a:rPr lang="en-US" dirty="0"/>
            <a:t>Develop Model</a:t>
          </a:r>
        </a:p>
      </dgm:t>
    </dgm:pt>
    <dgm:pt modelId="{10EA0AEF-871B-4203-B93D-0C009F6A274D}" type="parTrans" cxnId="{C87D6E13-1D13-40CC-AAF9-3BC081DB99F6}">
      <dgm:prSet/>
      <dgm:spPr/>
      <dgm:t>
        <a:bodyPr/>
        <a:lstStyle/>
        <a:p>
          <a:endParaRPr lang="en-US"/>
        </a:p>
      </dgm:t>
    </dgm:pt>
    <dgm:pt modelId="{E108581A-67B0-42E9-AF03-CD9DE782BB0C}" type="sibTrans" cxnId="{C87D6E13-1D13-40CC-AAF9-3BC081DB99F6}">
      <dgm:prSet/>
      <dgm:spPr/>
      <dgm:t>
        <a:bodyPr/>
        <a:lstStyle/>
        <a:p>
          <a:endParaRPr lang="en-US"/>
        </a:p>
      </dgm:t>
    </dgm:pt>
    <dgm:pt modelId="{5A70C9C3-BA26-4E07-AD65-A0CBAEA0FF9E}">
      <dgm:prSet phldrT="[Text]"/>
      <dgm:spPr/>
      <dgm:t>
        <a:bodyPr/>
        <a:lstStyle/>
        <a:p>
          <a:r>
            <a:rPr lang="en-US" dirty="0"/>
            <a:t>4</a:t>
          </a:r>
        </a:p>
        <a:p>
          <a:r>
            <a:rPr lang="en-US" dirty="0"/>
            <a:t>Deploy Model</a:t>
          </a:r>
        </a:p>
      </dgm:t>
    </dgm:pt>
    <dgm:pt modelId="{582AE34D-9868-44C5-AF4A-F6EC1387865C}" type="parTrans" cxnId="{84354E99-98D2-4C1F-8F3E-4C5E588B88EB}">
      <dgm:prSet/>
      <dgm:spPr/>
      <dgm:t>
        <a:bodyPr/>
        <a:lstStyle/>
        <a:p>
          <a:endParaRPr lang="en-US"/>
        </a:p>
      </dgm:t>
    </dgm:pt>
    <dgm:pt modelId="{E968A05D-A93A-4B52-A706-DA39E763D376}" type="sibTrans" cxnId="{84354E99-98D2-4C1F-8F3E-4C5E588B88EB}">
      <dgm:prSet/>
      <dgm:spPr/>
      <dgm:t>
        <a:bodyPr/>
        <a:lstStyle/>
        <a:p>
          <a:endParaRPr lang="en-US"/>
        </a:p>
      </dgm:t>
    </dgm:pt>
    <dgm:pt modelId="{17176486-6773-41C8-B8C6-30FDA0797EE2}">
      <dgm:prSet phldrT="[Text]"/>
      <dgm:spPr/>
      <dgm:t>
        <a:bodyPr/>
        <a:lstStyle/>
        <a:p>
          <a:r>
            <a:rPr lang="en-US" dirty="0"/>
            <a:t>5</a:t>
          </a:r>
        </a:p>
        <a:p>
          <a:r>
            <a:rPr lang="en-US" dirty="0"/>
            <a:t>Evaluate / Track Performance</a:t>
          </a:r>
        </a:p>
      </dgm:t>
    </dgm:pt>
    <dgm:pt modelId="{69181B35-4E5C-4B69-9819-7E747EC1CE3C}" type="parTrans" cxnId="{548B57C7-59EB-49BE-9B61-0FA3AE433508}">
      <dgm:prSet/>
      <dgm:spPr/>
      <dgm:t>
        <a:bodyPr/>
        <a:lstStyle/>
        <a:p>
          <a:endParaRPr lang="en-US"/>
        </a:p>
      </dgm:t>
    </dgm:pt>
    <dgm:pt modelId="{15650210-DDBB-4AEE-9400-2B589C0E0BE4}" type="sibTrans" cxnId="{548B57C7-59EB-49BE-9B61-0FA3AE433508}">
      <dgm:prSet/>
      <dgm:spPr/>
      <dgm:t>
        <a:bodyPr/>
        <a:lstStyle/>
        <a:p>
          <a:endParaRPr lang="en-US"/>
        </a:p>
      </dgm:t>
    </dgm:pt>
    <dgm:pt modelId="{E130879B-5AC6-4E57-80BF-1A15EC41948D}" type="pres">
      <dgm:prSet presAssocID="{66C63FFA-A556-4F0C-93D9-DDD6192F0C3C}" presName="cycle" presStyleCnt="0">
        <dgm:presLayoutVars>
          <dgm:dir/>
          <dgm:resizeHandles val="exact"/>
        </dgm:presLayoutVars>
      </dgm:prSet>
      <dgm:spPr/>
      <dgm:t>
        <a:bodyPr/>
        <a:lstStyle/>
        <a:p>
          <a:endParaRPr lang="en-US"/>
        </a:p>
      </dgm:t>
    </dgm:pt>
    <dgm:pt modelId="{DFA01354-8521-45CE-9D0E-B804F9D51FA9}" type="pres">
      <dgm:prSet presAssocID="{18977724-7468-40B9-BF5A-05E3156534C5}" presName="node" presStyleLbl="node1" presStyleIdx="0" presStyleCnt="5">
        <dgm:presLayoutVars>
          <dgm:bulletEnabled val="1"/>
        </dgm:presLayoutVars>
      </dgm:prSet>
      <dgm:spPr/>
      <dgm:t>
        <a:bodyPr/>
        <a:lstStyle/>
        <a:p>
          <a:endParaRPr lang="en-US"/>
        </a:p>
      </dgm:t>
    </dgm:pt>
    <dgm:pt modelId="{3C24FC50-C5C6-462C-8E45-CBCB342FED21}" type="pres">
      <dgm:prSet presAssocID="{AD96BCD6-208D-46D6-B4A7-BDC7668CC87E}" presName="sibTrans" presStyleLbl="sibTrans2D1" presStyleIdx="0" presStyleCnt="5"/>
      <dgm:spPr/>
      <dgm:t>
        <a:bodyPr/>
        <a:lstStyle/>
        <a:p>
          <a:endParaRPr lang="en-US"/>
        </a:p>
      </dgm:t>
    </dgm:pt>
    <dgm:pt modelId="{CD8B0FD0-39DC-49C9-B5FE-0E40A9214CD8}" type="pres">
      <dgm:prSet presAssocID="{AD96BCD6-208D-46D6-B4A7-BDC7668CC87E}" presName="connectorText" presStyleLbl="sibTrans2D1" presStyleIdx="0" presStyleCnt="5"/>
      <dgm:spPr/>
      <dgm:t>
        <a:bodyPr/>
        <a:lstStyle/>
        <a:p>
          <a:endParaRPr lang="en-US"/>
        </a:p>
      </dgm:t>
    </dgm:pt>
    <dgm:pt modelId="{DE7813E2-3F1B-44AE-8A4D-E3A2F2554899}" type="pres">
      <dgm:prSet presAssocID="{EDDB5456-C849-4370-B5E0-0EF0B7D45F2C}" presName="node" presStyleLbl="node1" presStyleIdx="1" presStyleCnt="5">
        <dgm:presLayoutVars>
          <dgm:bulletEnabled val="1"/>
        </dgm:presLayoutVars>
      </dgm:prSet>
      <dgm:spPr/>
      <dgm:t>
        <a:bodyPr/>
        <a:lstStyle/>
        <a:p>
          <a:endParaRPr lang="en-US"/>
        </a:p>
      </dgm:t>
    </dgm:pt>
    <dgm:pt modelId="{DF1BCFFA-1A13-4ECE-ABE7-2B0C98FB72CA}" type="pres">
      <dgm:prSet presAssocID="{D405186A-B51D-49D3-BC16-E1B63DD25CFA}" presName="sibTrans" presStyleLbl="sibTrans2D1" presStyleIdx="1" presStyleCnt="5"/>
      <dgm:spPr/>
      <dgm:t>
        <a:bodyPr/>
        <a:lstStyle/>
        <a:p>
          <a:endParaRPr lang="en-US"/>
        </a:p>
      </dgm:t>
    </dgm:pt>
    <dgm:pt modelId="{A723FA9E-4E58-40AD-AAEF-AA0AA84E1AAC}" type="pres">
      <dgm:prSet presAssocID="{D405186A-B51D-49D3-BC16-E1B63DD25CFA}" presName="connectorText" presStyleLbl="sibTrans2D1" presStyleIdx="1" presStyleCnt="5"/>
      <dgm:spPr/>
      <dgm:t>
        <a:bodyPr/>
        <a:lstStyle/>
        <a:p>
          <a:endParaRPr lang="en-US"/>
        </a:p>
      </dgm:t>
    </dgm:pt>
    <dgm:pt modelId="{AF00E959-5C43-48CD-A97C-060033D2AB03}" type="pres">
      <dgm:prSet presAssocID="{D5FEEF96-F7AA-429C-A8EB-510DF0A6C5F2}" presName="node" presStyleLbl="node1" presStyleIdx="2" presStyleCnt="5">
        <dgm:presLayoutVars>
          <dgm:bulletEnabled val="1"/>
        </dgm:presLayoutVars>
      </dgm:prSet>
      <dgm:spPr/>
      <dgm:t>
        <a:bodyPr/>
        <a:lstStyle/>
        <a:p>
          <a:endParaRPr lang="en-US"/>
        </a:p>
      </dgm:t>
    </dgm:pt>
    <dgm:pt modelId="{828ADA7E-B440-4137-898B-7B4B8BC5694E}" type="pres">
      <dgm:prSet presAssocID="{E108581A-67B0-42E9-AF03-CD9DE782BB0C}" presName="sibTrans" presStyleLbl="sibTrans2D1" presStyleIdx="2" presStyleCnt="5"/>
      <dgm:spPr/>
      <dgm:t>
        <a:bodyPr/>
        <a:lstStyle/>
        <a:p>
          <a:endParaRPr lang="en-US"/>
        </a:p>
      </dgm:t>
    </dgm:pt>
    <dgm:pt modelId="{027A7BED-3E3C-43AB-9D62-FF88A95F9F61}" type="pres">
      <dgm:prSet presAssocID="{E108581A-67B0-42E9-AF03-CD9DE782BB0C}" presName="connectorText" presStyleLbl="sibTrans2D1" presStyleIdx="2" presStyleCnt="5"/>
      <dgm:spPr/>
      <dgm:t>
        <a:bodyPr/>
        <a:lstStyle/>
        <a:p>
          <a:endParaRPr lang="en-US"/>
        </a:p>
      </dgm:t>
    </dgm:pt>
    <dgm:pt modelId="{A337D18A-A4B8-4BE0-8517-DCC85697C88E}" type="pres">
      <dgm:prSet presAssocID="{5A70C9C3-BA26-4E07-AD65-A0CBAEA0FF9E}" presName="node" presStyleLbl="node1" presStyleIdx="3" presStyleCnt="5">
        <dgm:presLayoutVars>
          <dgm:bulletEnabled val="1"/>
        </dgm:presLayoutVars>
      </dgm:prSet>
      <dgm:spPr/>
      <dgm:t>
        <a:bodyPr/>
        <a:lstStyle/>
        <a:p>
          <a:endParaRPr lang="en-US"/>
        </a:p>
      </dgm:t>
    </dgm:pt>
    <dgm:pt modelId="{9A72A26C-5978-4FF1-9093-4D54A75560AF}" type="pres">
      <dgm:prSet presAssocID="{E968A05D-A93A-4B52-A706-DA39E763D376}" presName="sibTrans" presStyleLbl="sibTrans2D1" presStyleIdx="3" presStyleCnt="5"/>
      <dgm:spPr/>
      <dgm:t>
        <a:bodyPr/>
        <a:lstStyle/>
        <a:p>
          <a:endParaRPr lang="en-US"/>
        </a:p>
      </dgm:t>
    </dgm:pt>
    <dgm:pt modelId="{88FF6BF7-658A-466D-BB14-F30EBD7BD193}" type="pres">
      <dgm:prSet presAssocID="{E968A05D-A93A-4B52-A706-DA39E763D376}" presName="connectorText" presStyleLbl="sibTrans2D1" presStyleIdx="3" presStyleCnt="5"/>
      <dgm:spPr/>
      <dgm:t>
        <a:bodyPr/>
        <a:lstStyle/>
        <a:p>
          <a:endParaRPr lang="en-US"/>
        </a:p>
      </dgm:t>
    </dgm:pt>
    <dgm:pt modelId="{38B5C9CA-1FA6-4B16-8DF0-3E2FA72359BD}" type="pres">
      <dgm:prSet presAssocID="{17176486-6773-41C8-B8C6-30FDA0797EE2}" presName="node" presStyleLbl="node1" presStyleIdx="4" presStyleCnt="5">
        <dgm:presLayoutVars>
          <dgm:bulletEnabled val="1"/>
        </dgm:presLayoutVars>
      </dgm:prSet>
      <dgm:spPr/>
      <dgm:t>
        <a:bodyPr/>
        <a:lstStyle/>
        <a:p>
          <a:endParaRPr lang="en-US"/>
        </a:p>
      </dgm:t>
    </dgm:pt>
    <dgm:pt modelId="{66FC7FA2-FEBD-4CF1-9360-0B12A7BD5B9B}" type="pres">
      <dgm:prSet presAssocID="{15650210-DDBB-4AEE-9400-2B589C0E0BE4}" presName="sibTrans" presStyleLbl="sibTrans2D1" presStyleIdx="4" presStyleCnt="5"/>
      <dgm:spPr/>
      <dgm:t>
        <a:bodyPr/>
        <a:lstStyle/>
        <a:p>
          <a:endParaRPr lang="en-US"/>
        </a:p>
      </dgm:t>
    </dgm:pt>
    <dgm:pt modelId="{B297AD7A-4484-4EDC-AACE-249F8DD66E28}" type="pres">
      <dgm:prSet presAssocID="{15650210-DDBB-4AEE-9400-2B589C0E0BE4}" presName="connectorText" presStyleLbl="sibTrans2D1" presStyleIdx="4" presStyleCnt="5"/>
      <dgm:spPr/>
      <dgm:t>
        <a:bodyPr/>
        <a:lstStyle/>
        <a:p>
          <a:endParaRPr lang="en-US"/>
        </a:p>
      </dgm:t>
    </dgm:pt>
  </dgm:ptLst>
  <dgm:cxnLst>
    <dgm:cxn modelId="{84354E99-98D2-4C1F-8F3E-4C5E588B88EB}" srcId="{66C63FFA-A556-4F0C-93D9-DDD6192F0C3C}" destId="{5A70C9C3-BA26-4E07-AD65-A0CBAEA0FF9E}" srcOrd="3" destOrd="0" parTransId="{582AE34D-9868-44C5-AF4A-F6EC1387865C}" sibTransId="{E968A05D-A93A-4B52-A706-DA39E763D376}"/>
    <dgm:cxn modelId="{09BEF148-F00E-6542-B29D-2E4FCA2DDB36}" type="presOf" srcId="{D5FEEF96-F7AA-429C-A8EB-510DF0A6C5F2}" destId="{AF00E959-5C43-48CD-A97C-060033D2AB03}" srcOrd="0" destOrd="0" presId="urn:microsoft.com/office/officeart/2005/8/layout/cycle2"/>
    <dgm:cxn modelId="{FF005A28-9907-E04E-BFC8-12EEF4BE062A}" type="presOf" srcId="{D405186A-B51D-49D3-BC16-E1B63DD25CFA}" destId="{A723FA9E-4E58-40AD-AAEF-AA0AA84E1AAC}" srcOrd="1" destOrd="0" presId="urn:microsoft.com/office/officeart/2005/8/layout/cycle2"/>
    <dgm:cxn modelId="{548B57C7-59EB-49BE-9B61-0FA3AE433508}" srcId="{66C63FFA-A556-4F0C-93D9-DDD6192F0C3C}" destId="{17176486-6773-41C8-B8C6-30FDA0797EE2}" srcOrd="4" destOrd="0" parTransId="{69181B35-4E5C-4B69-9819-7E747EC1CE3C}" sibTransId="{15650210-DDBB-4AEE-9400-2B589C0E0BE4}"/>
    <dgm:cxn modelId="{0365890B-3127-4290-91AC-9BCF2059EF70}" srcId="{66C63FFA-A556-4F0C-93D9-DDD6192F0C3C}" destId="{18977724-7468-40B9-BF5A-05E3156534C5}" srcOrd="0" destOrd="0" parTransId="{69027E9C-42BC-4068-8B14-C7E45CCB95DB}" sibTransId="{AD96BCD6-208D-46D6-B4A7-BDC7668CC87E}"/>
    <dgm:cxn modelId="{A7A0D665-2582-4E1E-A631-39B62B76175A}" srcId="{66C63FFA-A556-4F0C-93D9-DDD6192F0C3C}" destId="{EDDB5456-C849-4370-B5E0-0EF0B7D45F2C}" srcOrd="1" destOrd="0" parTransId="{21C0B721-1F52-4791-BF3F-D2E20C7BC70B}" sibTransId="{D405186A-B51D-49D3-BC16-E1B63DD25CFA}"/>
    <dgm:cxn modelId="{F03B7B00-FD7B-1446-9E11-27E064A2A6F5}" type="presOf" srcId="{AD96BCD6-208D-46D6-B4A7-BDC7668CC87E}" destId="{CD8B0FD0-39DC-49C9-B5FE-0E40A9214CD8}" srcOrd="1" destOrd="0" presId="urn:microsoft.com/office/officeart/2005/8/layout/cycle2"/>
    <dgm:cxn modelId="{60365627-9345-C84D-8B0F-9759CF061788}" type="presOf" srcId="{E968A05D-A93A-4B52-A706-DA39E763D376}" destId="{9A72A26C-5978-4FF1-9093-4D54A75560AF}" srcOrd="0" destOrd="0" presId="urn:microsoft.com/office/officeart/2005/8/layout/cycle2"/>
    <dgm:cxn modelId="{F613E73A-D229-114B-9BBE-D50C273F4801}" type="presOf" srcId="{66C63FFA-A556-4F0C-93D9-DDD6192F0C3C}" destId="{E130879B-5AC6-4E57-80BF-1A15EC41948D}" srcOrd="0" destOrd="0" presId="urn:microsoft.com/office/officeart/2005/8/layout/cycle2"/>
    <dgm:cxn modelId="{8EF0EE6E-85FA-BE4B-BE57-6846C4E7DBEB}" type="presOf" srcId="{15650210-DDBB-4AEE-9400-2B589C0E0BE4}" destId="{B297AD7A-4484-4EDC-AACE-249F8DD66E28}" srcOrd="1" destOrd="0" presId="urn:microsoft.com/office/officeart/2005/8/layout/cycle2"/>
    <dgm:cxn modelId="{3A1979B7-D7FC-E147-B990-B7791B02C7A0}" type="presOf" srcId="{5A70C9C3-BA26-4E07-AD65-A0CBAEA0FF9E}" destId="{A337D18A-A4B8-4BE0-8517-DCC85697C88E}" srcOrd="0" destOrd="0" presId="urn:microsoft.com/office/officeart/2005/8/layout/cycle2"/>
    <dgm:cxn modelId="{341D2C97-6B4B-4E41-9D1F-C86AE78B74DF}" type="presOf" srcId="{E968A05D-A93A-4B52-A706-DA39E763D376}" destId="{88FF6BF7-658A-466D-BB14-F30EBD7BD193}" srcOrd="1" destOrd="0" presId="urn:microsoft.com/office/officeart/2005/8/layout/cycle2"/>
    <dgm:cxn modelId="{162063A0-DF65-1C4C-9A48-1C1B03AFEAE1}" type="presOf" srcId="{15650210-DDBB-4AEE-9400-2B589C0E0BE4}" destId="{66FC7FA2-FEBD-4CF1-9360-0B12A7BD5B9B}" srcOrd="0" destOrd="0" presId="urn:microsoft.com/office/officeart/2005/8/layout/cycle2"/>
    <dgm:cxn modelId="{CEDCD884-D4DA-4D49-95B4-5368DDB924CD}" type="presOf" srcId="{EDDB5456-C849-4370-B5E0-0EF0B7D45F2C}" destId="{DE7813E2-3F1B-44AE-8A4D-E3A2F2554899}" srcOrd="0" destOrd="0" presId="urn:microsoft.com/office/officeart/2005/8/layout/cycle2"/>
    <dgm:cxn modelId="{8902C5EB-586C-BE45-91A4-E74F3E5153B7}" type="presOf" srcId="{E108581A-67B0-42E9-AF03-CD9DE782BB0C}" destId="{828ADA7E-B440-4137-898B-7B4B8BC5694E}" srcOrd="0" destOrd="0" presId="urn:microsoft.com/office/officeart/2005/8/layout/cycle2"/>
    <dgm:cxn modelId="{1EEA99F6-C610-3848-8AB9-D72A6E09D680}" type="presOf" srcId="{17176486-6773-41C8-B8C6-30FDA0797EE2}" destId="{38B5C9CA-1FA6-4B16-8DF0-3E2FA72359BD}" srcOrd="0" destOrd="0" presId="urn:microsoft.com/office/officeart/2005/8/layout/cycle2"/>
    <dgm:cxn modelId="{C87D6E13-1D13-40CC-AAF9-3BC081DB99F6}" srcId="{66C63FFA-A556-4F0C-93D9-DDD6192F0C3C}" destId="{D5FEEF96-F7AA-429C-A8EB-510DF0A6C5F2}" srcOrd="2" destOrd="0" parTransId="{10EA0AEF-871B-4203-B93D-0C009F6A274D}" sibTransId="{E108581A-67B0-42E9-AF03-CD9DE782BB0C}"/>
    <dgm:cxn modelId="{33F83ADC-2286-3043-BC79-CB9D0A3B8724}" type="presOf" srcId="{18977724-7468-40B9-BF5A-05E3156534C5}" destId="{DFA01354-8521-45CE-9D0E-B804F9D51FA9}" srcOrd="0" destOrd="0" presId="urn:microsoft.com/office/officeart/2005/8/layout/cycle2"/>
    <dgm:cxn modelId="{D7F2BE89-5A9A-6A41-A19F-6E23895F5590}" type="presOf" srcId="{D405186A-B51D-49D3-BC16-E1B63DD25CFA}" destId="{DF1BCFFA-1A13-4ECE-ABE7-2B0C98FB72CA}" srcOrd="0" destOrd="0" presId="urn:microsoft.com/office/officeart/2005/8/layout/cycle2"/>
    <dgm:cxn modelId="{E2B614C6-DB5A-4347-BC80-D80933FC43BE}" type="presOf" srcId="{E108581A-67B0-42E9-AF03-CD9DE782BB0C}" destId="{027A7BED-3E3C-43AB-9D62-FF88A95F9F61}" srcOrd="1" destOrd="0" presId="urn:microsoft.com/office/officeart/2005/8/layout/cycle2"/>
    <dgm:cxn modelId="{39422B7F-37F7-FF4E-BD20-76ECF08A022F}" type="presOf" srcId="{AD96BCD6-208D-46D6-B4A7-BDC7668CC87E}" destId="{3C24FC50-C5C6-462C-8E45-CBCB342FED21}" srcOrd="0" destOrd="0" presId="urn:microsoft.com/office/officeart/2005/8/layout/cycle2"/>
    <dgm:cxn modelId="{653955E1-F22F-E440-BADF-D91D4596DDA8}" type="presParOf" srcId="{E130879B-5AC6-4E57-80BF-1A15EC41948D}" destId="{DFA01354-8521-45CE-9D0E-B804F9D51FA9}" srcOrd="0" destOrd="0" presId="urn:microsoft.com/office/officeart/2005/8/layout/cycle2"/>
    <dgm:cxn modelId="{56B6BEA2-4851-FA43-8400-A083079BB809}" type="presParOf" srcId="{E130879B-5AC6-4E57-80BF-1A15EC41948D}" destId="{3C24FC50-C5C6-462C-8E45-CBCB342FED21}" srcOrd="1" destOrd="0" presId="urn:microsoft.com/office/officeart/2005/8/layout/cycle2"/>
    <dgm:cxn modelId="{87533D50-BAA1-F341-A94D-3B399A8C7A8A}" type="presParOf" srcId="{3C24FC50-C5C6-462C-8E45-CBCB342FED21}" destId="{CD8B0FD0-39DC-49C9-B5FE-0E40A9214CD8}" srcOrd="0" destOrd="0" presId="urn:microsoft.com/office/officeart/2005/8/layout/cycle2"/>
    <dgm:cxn modelId="{54A8E79E-8BB8-624E-9A55-F0E8BC363B1E}" type="presParOf" srcId="{E130879B-5AC6-4E57-80BF-1A15EC41948D}" destId="{DE7813E2-3F1B-44AE-8A4D-E3A2F2554899}" srcOrd="2" destOrd="0" presId="urn:microsoft.com/office/officeart/2005/8/layout/cycle2"/>
    <dgm:cxn modelId="{3371BA12-CE35-194B-963C-70B720292A31}" type="presParOf" srcId="{E130879B-5AC6-4E57-80BF-1A15EC41948D}" destId="{DF1BCFFA-1A13-4ECE-ABE7-2B0C98FB72CA}" srcOrd="3" destOrd="0" presId="urn:microsoft.com/office/officeart/2005/8/layout/cycle2"/>
    <dgm:cxn modelId="{E3FD8B92-F541-C647-8473-BA3758182414}" type="presParOf" srcId="{DF1BCFFA-1A13-4ECE-ABE7-2B0C98FB72CA}" destId="{A723FA9E-4E58-40AD-AAEF-AA0AA84E1AAC}" srcOrd="0" destOrd="0" presId="urn:microsoft.com/office/officeart/2005/8/layout/cycle2"/>
    <dgm:cxn modelId="{2404EF43-8613-DA4F-B792-FE8C9628891F}" type="presParOf" srcId="{E130879B-5AC6-4E57-80BF-1A15EC41948D}" destId="{AF00E959-5C43-48CD-A97C-060033D2AB03}" srcOrd="4" destOrd="0" presId="urn:microsoft.com/office/officeart/2005/8/layout/cycle2"/>
    <dgm:cxn modelId="{9C70C180-D763-6D43-8211-D0775457BC4E}" type="presParOf" srcId="{E130879B-5AC6-4E57-80BF-1A15EC41948D}" destId="{828ADA7E-B440-4137-898B-7B4B8BC5694E}" srcOrd="5" destOrd="0" presId="urn:microsoft.com/office/officeart/2005/8/layout/cycle2"/>
    <dgm:cxn modelId="{69E436F9-9C27-B447-83A7-33C33EDC0FA1}" type="presParOf" srcId="{828ADA7E-B440-4137-898B-7B4B8BC5694E}" destId="{027A7BED-3E3C-43AB-9D62-FF88A95F9F61}" srcOrd="0" destOrd="0" presId="urn:microsoft.com/office/officeart/2005/8/layout/cycle2"/>
    <dgm:cxn modelId="{7940AAED-AA37-2148-BCC9-A5BA26F1CC18}" type="presParOf" srcId="{E130879B-5AC6-4E57-80BF-1A15EC41948D}" destId="{A337D18A-A4B8-4BE0-8517-DCC85697C88E}" srcOrd="6" destOrd="0" presId="urn:microsoft.com/office/officeart/2005/8/layout/cycle2"/>
    <dgm:cxn modelId="{5236D02C-024A-3543-92BB-10A7698D0017}" type="presParOf" srcId="{E130879B-5AC6-4E57-80BF-1A15EC41948D}" destId="{9A72A26C-5978-4FF1-9093-4D54A75560AF}" srcOrd="7" destOrd="0" presId="urn:microsoft.com/office/officeart/2005/8/layout/cycle2"/>
    <dgm:cxn modelId="{C4E9EDA7-A142-3D43-A146-225C8A59CF28}" type="presParOf" srcId="{9A72A26C-5978-4FF1-9093-4D54A75560AF}" destId="{88FF6BF7-658A-466D-BB14-F30EBD7BD193}" srcOrd="0" destOrd="0" presId="urn:microsoft.com/office/officeart/2005/8/layout/cycle2"/>
    <dgm:cxn modelId="{757E48AC-AA6E-004B-A1C0-2E8C8F217181}" type="presParOf" srcId="{E130879B-5AC6-4E57-80BF-1A15EC41948D}" destId="{38B5C9CA-1FA6-4B16-8DF0-3E2FA72359BD}" srcOrd="8" destOrd="0" presId="urn:microsoft.com/office/officeart/2005/8/layout/cycle2"/>
    <dgm:cxn modelId="{4A27492A-460A-0D4E-BB32-D0EA94075848}" type="presParOf" srcId="{E130879B-5AC6-4E57-80BF-1A15EC41948D}" destId="{66FC7FA2-FEBD-4CF1-9360-0B12A7BD5B9B}" srcOrd="9" destOrd="0" presId="urn:microsoft.com/office/officeart/2005/8/layout/cycle2"/>
    <dgm:cxn modelId="{EACFD10E-276E-4C41-A4EE-80B71C2F2B06}" type="presParOf" srcId="{66FC7FA2-FEBD-4CF1-9360-0B12A7BD5B9B}" destId="{B297AD7A-4484-4EDC-AACE-249F8DD66E2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3.1</a:t>
          </a:r>
        </a:p>
        <a:p>
          <a:r>
            <a:rPr lang="en-US" dirty="0"/>
            <a:t>Analysis/ Metric definition</a:t>
          </a:r>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3.2</a:t>
          </a:r>
        </a:p>
        <a:p>
          <a:r>
            <a:rPr lang="en-US" dirty="0"/>
            <a:t>Feature Engineering</a:t>
          </a:r>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3.3</a:t>
          </a:r>
        </a:p>
        <a:p>
          <a:r>
            <a:rPr lang="en-US" dirty="0"/>
            <a:t>Model Training</a:t>
          </a:r>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3.4</a:t>
          </a:r>
        </a:p>
        <a:p>
          <a:r>
            <a:rPr lang="en-US" dirty="0"/>
            <a:t>Parameter Tuning</a:t>
          </a:r>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3.5</a:t>
          </a:r>
        </a:p>
        <a:p>
          <a:r>
            <a:rPr lang="en-US" dirty="0"/>
            <a:t>Evaluation</a:t>
          </a:r>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t>
        <a:bodyPr/>
        <a:lstStyle/>
        <a:p>
          <a:endParaRPr lang="en-US"/>
        </a:p>
      </dgm:t>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t>
        <a:bodyPr/>
        <a:lstStyle/>
        <a:p>
          <a:endParaRPr lang="en-US"/>
        </a:p>
      </dgm:t>
    </dgm:pt>
    <dgm:pt modelId="{56BE076D-F7E6-459C-898D-C48A8889B285}" type="pres">
      <dgm:prSet presAssocID="{569CC640-14A1-402D-A9BF-B8EC4265B467}" presName="sibTrans" presStyleLbl="node1" presStyleIdx="0" presStyleCnt="5"/>
      <dgm:spPr/>
      <dgm:t>
        <a:bodyPr/>
        <a:lstStyle/>
        <a:p>
          <a:endParaRPr lang="en-US"/>
        </a:p>
      </dgm:t>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t>
        <a:bodyPr/>
        <a:lstStyle/>
        <a:p>
          <a:endParaRPr lang="en-US"/>
        </a:p>
      </dgm:t>
    </dgm:pt>
    <dgm:pt modelId="{A29DCF89-BF88-4E11-A633-22CD9DCD9666}" type="pres">
      <dgm:prSet presAssocID="{FF2A1E17-F50F-4E27-A4F8-21BEEB8208C6}" presName="sibTrans" presStyleLbl="node1" presStyleIdx="1" presStyleCnt="5"/>
      <dgm:spPr/>
      <dgm:t>
        <a:bodyPr/>
        <a:lstStyle/>
        <a:p>
          <a:endParaRPr lang="en-US"/>
        </a:p>
      </dgm:t>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t>
        <a:bodyPr/>
        <a:lstStyle/>
        <a:p>
          <a:endParaRPr lang="en-US"/>
        </a:p>
      </dgm:t>
    </dgm:pt>
    <dgm:pt modelId="{D609ACAE-4C88-49E2-8C21-E50FAF8EEF10}" type="pres">
      <dgm:prSet presAssocID="{E2EDC901-AF4A-4430-BEED-06225278876C}" presName="sibTrans" presStyleLbl="node1" presStyleIdx="2" presStyleCnt="5"/>
      <dgm:spPr/>
      <dgm:t>
        <a:bodyPr/>
        <a:lstStyle/>
        <a:p>
          <a:endParaRPr lang="en-US"/>
        </a:p>
      </dgm:t>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t>
        <a:bodyPr/>
        <a:lstStyle/>
        <a:p>
          <a:endParaRPr lang="en-US"/>
        </a:p>
      </dgm:t>
    </dgm:pt>
    <dgm:pt modelId="{43BC5222-2A2A-4DE1-B1E2-619CDB27BFD4}" type="pres">
      <dgm:prSet presAssocID="{DA7FD081-6148-4130-84BA-175EFEB87DDB}" presName="sibTrans" presStyleLbl="node1" presStyleIdx="3" presStyleCnt="5"/>
      <dgm:spPr/>
      <dgm:t>
        <a:bodyPr/>
        <a:lstStyle/>
        <a:p>
          <a:endParaRPr lang="en-US"/>
        </a:p>
      </dgm:t>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t>
        <a:bodyPr/>
        <a:lstStyle/>
        <a:p>
          <a:endParaRPr lang="en-US"/>
        </a:p>
      </dgm:t>
    </dgm:pt>
    <dgm:pt modelId="{ADB0B3F4-F058-41F4-89A8-79B7B0F5DE07}" type="pres">
      <dgm:prSet presAssocID="{8AAF2D89-1AE7-4BB8-A420-291471304795}" presName="sibTrans" presStyleLbl="node1" presStyleIdx="4" presStyleCnt="5"/>
      <dgm:spPr/>
      <dgm:t>
        <a:bodyPr/>
        <a:lstStyle/>
        <a:p>
          <a:endParaRPr lang="en-US"/>
        </a:p>
      </dgm:t>
    </dgm:pt>
  </dgm:ptLst>
  <dgm:cxnLst>
    <dgm:cxn modelId="{39C1B2FF-41D8-449B-B195-632BE0D3A04C}" srcId="{F974B6A0-3D86-42F2-9A8F-FCC72DFD7D22}" destId="{AEA11BA7-4CC1-40E7-8081-D89749908337}" srcOrd="4" destOrd="0" parTransId="{87734923-D6CA-4E18-824F-AB9C2FE1B74D}" sibTransId="{8AAF2D89-1AE7-4BB8-A420-291471304795}"/>
    <dgm:cxn modelId="{F677630D-44D6-774E-940C-5DF0161879BA}" type="presOf" srcId="{00CD61EC-FF61-4C06-AA1A-853D6538A9B0}" destId="{2C87F04E-1A5B-448B-8556-DA1C136E59DA}" srcOrd="0" destOrd="0" presId="urn:microsoft.com/office/officeart/2005/8/layout/cycle1"/>
    <dgm:cxn modelId="{E556273E-934B-D241-A1E5-E185FB1745D0}" type="presOf" srcId="{8AAF2D89-1AE7-4BB8-A420-291471304795}" destId="{ADB0B3F4-F058-41F4-89A8-79B7B0F5DE07}" srcOrd="0" destOrd="0" presId="urn:microsoft.com/office/officeart/2005/8/layout/cycle1"/>
    <dgm:cxn modelId="{90B6E71E-31F7-744A-A860-82AF0F373591}" type="presOf" srcId="{784AA54D-67DD-45D5-9619-B070F3D0359E}" destId="{61FACFFD-3C32-45B5-A024-7D8CD673771C}" srcOrd="0" destOrd="0" presId="urn:microsoft.com/office/officeart/2005/8/layout/cycle1"/>
    <dgm:cxn modelId="{47749697-D73B-BB4C-B607-2DCD8DD0C8F4}" type="presOf" srcId="{AEA11BA7-4CC1-40E7-8081-D89749908337}" destId="{A59E113D-B3F5-43F8-A6E3-371B463FE7AB}" srcOrd="0" destOrd="0" presId="urn:microsoft.com/office/officeart/2005/8/layout/cycle1"/>
    <dgm:cxn modelId="{1C917793-1767-D941-B1DB-FC2828ECCB6A}" type="presOf" srcId="{8FFD9432-132D-41EF-94A0-5C5327D62290}" destId="{429DC0BC-9253-4192-A897-B853274FF7AA}" srcOrd="0" destOrd="0" presId="urn:microsoft.com/office/officeart/2005/8/layout/cycle1"/>
    <dgm:cxn modelId="{B7890578-7DA0-9541-AC4D-5F2FEA57640D}" type="presOf" srcId="{5B715695-744A-4FE0-B60C-315C1309D374}" destId="{F700A775-0DDC-45B5-8038-6B9F15E13EF5}" srcOrd="0" destOrd="0" presId="urn:microsoft.com/office/officeart/2005/8/layout/cycle1"/>
    <dgm:cxn modelId="{59F80EBF-9210-274A-853D-158407A09DAC}" type="presOf" srcId="{DA7FD081-6148-4130-84BA-175EFEB87DDB}" destId="{43BC5222-2A2A-4DE1-B1E2-619CDB27BFD4}" srcOrd="0" destOrd="0" presId="urn:microsoft.com/office/officeart/2005/8/layout/cycle1"/>
    <dgm:cxn modelId="{5737EE94-E55A-B842-A711-4BE2D4092724}" type="presOf" srcId="{F974B6A0-3D86-42F2-9A8F-FCC72DFD7D22}" destId="{30CC776A-F72D-494F-9B6D-5823961E6D75}"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EC2A411D-E9DA-004B-B378-66EE5D238E1D}" type="presOf" srcId="{569CC640-14A1-402D-A9BF-B8EC4265B467}" destId="{56BE076D-F7E6-459C-898D-C48A8889B285}"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0E3EFF3E-2DE5-8E4E-AE31-141EB207F926}" type="presOf" srcId="{FF2A1E17-F50F-4E27-A4F8-21BEEB8208C6}" destId="{A29DCF89-BF88-4E11-A633-22CD9DCD9666}" srcOrd="0" destOrd="0" presId="urn:microsoft.com/office/officeart/2005/8/layout/cycle1"/>
    <dgm:cxn modelId="{80005A4B-8DA7-440B-8942-C8C0AA6E0154}" srcId="{F974B6A0-3D86-42F2-9A8F-FCC72DFD7D22}" destId="{8FFD9432-132D-41EF-94A0-5C5327D62290}" srcOrd="2" destOrd="0" parTransId="{B0443ECF-19CC-4403-8A3A-446B2A33F375}" sibTransId="{E2EDC901-AF4A-4430-BEED-06225278876C}"/>
    <dgm:cxn modelId="{C127EBB2-72D5-BC49-9A59-4753E59DB9BC}" type="presOf" srcId="{E2EDC901-AF4A-4430-BEED-06225278876C}" destId="{D609ACAE-4C88-49E2-8C21-E50FAF8EEF10}"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F5C27796-297E-E442-9EEB-57FB9B53669F}" type="presParOf" srcId="{30CC776A-F72D-494F-9B6D-5823961E6D75}" destId="{6A95A59C-4331-4311-9B8C-DA40286377A6}" srcOrd="0" destOrd="0" presId="urn:microsoft.com/office/officeart/2005/8/layout/cycle1"/>
    <dgm:cxn modelId="{71B00B79-C5EC-004B-8D79-546189CA98C2}" type="presParOf" srcId="{30CC776A-F72D-494F-9B6D-5823961E6D75}" destId="{61FACFFD-3C32-45B5-A024-7D8CD673771C}" srcOrd="1" destOrd="0" presId="urn:microsoft.com/office/officeart/2005/8/layout/cycle1"/>
    <dgm:cxn modelId="{C2C5028E-9718-DF4A-9C90-C80C9F3693FD}" type="presParOf" srcId="{30CC776A-F72D-494F-9B6D-5823961E6D75}" destId="{56BE076D-F7E6-459C-898D-C48A8889B285}" srcOrd="2" destOrd="0" presId="urn:microsoft.com/office/officeart/2005/8/layout/cycle1"/>
    <dgm:cxn modelId="{6A61FD38-00E2-174F-8655-AB9CC794ED8C}" type="presParOf" srcId="{30CC776A-F72D-494F-9B6D-5823961E6D75}" destId="{42FDBEAE-D700-4D2C-8094-47229EEDD3EA}" srcOrd="3" destOrd="0" presId="urn:microsoft.com/office/officeart/2005/8/layout/cycle1"/>
    <dgm:cxn modelId="{297A3530-3645-024A-BB0B-7283326B24E4}" type="presParOf" srcId="{30CC776A-F72D-494F-9B6D-5823961E6D75}" destId="{F700A775-0DDC-45B5-8038-6B9F15E13EF5}" srcOrd="4" destOrd="0" presId="urn:microsoft.com/office/officeart/2005/8/layout/cycle1"/>
    <dgm:cxn modelId="{14E25E02-73D6-7E4A-AC96-6D24EDCE451F}" type="presParOf" srcId="{30CC776A-F72D-494F-9B6D-5823961E6D75}" destId="{A29DCF89-BF88-4E11-A633-22CD9DCD9666}" srcOrd="5" destOrd="0" presId="urn:microsoft.com/office/officeart/2005/8/layout/cycle1"/>
    <dgm:cxn modelId="{FEC4FE8A-3FB6-7245-B304-FF9939BC7F7C}" type="presParOf" srcId="{30CC776A-F72D-494F-9B6D-5823961E6D75}" destId="{A6D918CF-D5F5-4E3E-B767-91CB07962DDF}" srcOrd="6" destOrd="0" presId="urn:microsoft.com/office/officeart/2005/8/layout/cycle1"/>
    <dgm:cxn modelId="{98582AF0-C993-374F-B02B-798ED1045C64}" type="presParOf" srcId="{30CC776A-F72D-494F-9B6D-5823961E6D75}" destId="{429DC0BC-9253-4192-A897-B853274FF7AA}" srcOrd="7" destOrd="0" presId="urn:microsoft.com/office/officeart/2005/8/layout/cycle1"/>
    <dgm:cxn modelId="{EEA42164-08EB-364D-8F86-B6836F689D5D}" type="presParOf" srcId="{30CC776A-F72D-494F-9B6D-5823961E6D75}" destId="{D609ACAE-4C88-49E2-8C21-E50FAF8EEF10}" srcOrd="8" destOrd="0" presId="urn:microsoft.com/office/officeart/2005/8/layout/cycle1"/>
    <dgm:cxn modelId="{A4CEC310-AA33-7745-83A5-5AC39BB0C090}" type="presParOf" srcId="{30CC776A-F72D-494F-9B6D-5823961E6D75}" destId="{95FF49DB-4758-4FCF-B684-24B4D118BEAB}" srcOrd="9" destOrd="0" presId="urn:microsoft.com/office/officeart/2005/8/layout/cycle1"/>
    <dgm:cxn modelId="{41997E62-CE72-4743-AA99-86D6A0909307}" type="presParOf" srcId="{30CC776A-F72D-494F-9B6D-5823961E6D75}" destId="{2C87F04E-1A5B-448B-8556-DA1C136E59DA}" srcOrd="10" destOrd="0" presId="urn:microsoft.com/office/officeart/2005/8/layout/cycle1"/>
    <dgm:cxn modelId="{7D7F1884-9A23-044A-9266-E1B9841FF2F1}" type="presParOf" srcId="{30CC776A-F72D-494F-9B6D-5823961E6D75}" destId="{43BC5222-2A2A-4DE1-B1E2-619CDB27BFD4}" srcOrd="11" destOrd="0" presId="urn:microsoft.com/office/officeart/2005/8/layout/cycle1"/>
    <dgm:cxn modelId="{5134A2CB-4E64-284E-A311-08D39186A0D7}" type="presParOf" srcId="{30CC776A-F72D-494F-9B6D-5823961E6D75}" destId="{98A198F2-3ADE-4910-AD5C-56C181E2B4CE}" srcOrd="12" destOrd="0" presId="urn:microsoft.com/office/officeart/2005/8/layout/cycle1"/>
    <dgm:cxn modelId="{3B914DE4-C22D-D749-8A37-E012FC56C3CE}" type="presParOf" srcId="{30CC776A-F72D-494F-9B6D-5823961E6D75}" destId="{A59E113D-B3F5-43F8-A6E3-371B463FE7AB}" srcOrd="13" destOrd="0" presId="urn:microsoft.com/office/officeart/2005/8/layout/cycle1"/>
    <dgm:cxn modelId="{C3FFFA86-0311-7340-A247-C0536BA605A0}"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B6310-4EBF-41B0-9BBC-32C08A855579}">
      <dsp:nvSpPr>
        <dsp:cNvPr id="0" name=""/>
        <dsp:cNvSpPr/>
      </dsp:nvSpPr>
      <dsp:spPr>
        <a:xfrm>
          <a:off x="146488" y="0"/>
          <a:ext cx="1660207" cy="93304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1408-8B75-4E62-AC6F-C0BE2C8B6C7E}">
      <dsp:nvSpPr>
        <dsp:cNvPr id="0" name=""/>
        <dsp:cNvSpPr/>
      </dsp:nvSpPr>
      <dsp:spPr>
        <a:xfrm>
          <a:off x="195914" y="279913"/>
          <a:ext cx="756859" cy="37321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a:t>Get  </a:t>
          </a:r>
          <a:r>
            <a:rPr lang="en-US" sz="900" kern="1200" dirty="0" err="1" smtClean="0"/>
            <a:t>Qubole</a:t>
          </a:r>
          <a:r>
            <a:rPr lang="en-US" sz="900" kern="1200" dirty="0" smtClean="0"/>
            <a:t> Subscription</a:t>
          </a:r>
          <a:endParaRPr lang="en-US" sz="900" kern="1200" dirty="0"/>
        </a:p>
      </dsp:txBody>
      <dsp:txXfrm>
        <a:off x="214133" y="298132"/>
        <a:ext cx="720421" cy="336780"/>
      </dsp:txXfrm>
    </dsp:sp>
    <dsp:sp modelId="{C4CDEA82-A5C7-451C-99C2-1BB38892DC8F}">
      <dsp:nvSpPr>
        <dsp:cNvPr id="0" name=""/>
        <dsp:cNvSpPr/>
      </dsp:nvSpPr>
      <dsp:spPr>
        <a:xfrm>
          <a:off x="1000411" y="279913"/>
          <a:ext cx="756859" cy="37321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a:t>Create </a:t>
          </a:r>
          <a:r>
            <a:rPr lang="en-US" sz="900" kern="1200" dirty="0" smtClean="0"/>
            <a:t>Cluster</a:t>
          </a:r>
          <a:endParaRPr lang="en-US" sz="900" kern="1200" dirty="0"/>
        </a:p>
      </dsp:txBody>
      <dsp:txXfrm>
        <a:off x="1018630" y="298132"/>
        <a:ext cx="720421" cy="336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01354-8521-45CE-9D0E-B804F9D51FA9}">
      <dsp:nvSpPr>
        <dsp:cNvPr id="0" name=""/>
        <dsp:cNvSpPr/>
      </dsp:nvSpPr>
      <dsp:spPr>
        <a:xfrm>
          <a:off x="1244409" y="64416"/>
          <a:ext cx="1024000" cy="1024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a:t>1</a:t>
          </a:r>
        </a:p>
        <a:p>
          <a:pPr lvl="0" algn="ctr" defTabSz="400050">
            <a:lnSpc>
              <a:spcPct val="90000"/>
            </a:lnSpc>
            <a:spcBef>
              <a:spcPct val="0"/>
            </a:spcBef>
            <a:spcAft>
              <a:spcPct val="35000"/>
            </a:spcAft>
          </a:pPr>
          <a:r>
            <a:rPr lang="en-US" sz="900" kern="1200" dirty="0"/>
            <a:t>Problem Framing</a:t>
          </a:r>
        </a:p>
      </dsp:txBody>
      <dsp:txXfrm>
        <a:off x="1394370" y="214377"/>
        <a:ext cx="724078" cy="724078"/>
      </dsp:txXfrm>
    </dsp:sp>
    <dsp:sp modelId="{3C24FC50-C5C6-462C-8E45-CBCB342FED21}">
      <dsp:nvSpPr>
        <dsp:cNvPr id="0" name=""/>
        <dsp:cNvSpPr/>
      </dsp:nvSpPr>
      <dsp:spPr>
        <a:xfrm rot="2160000">
          <a:off x="2236050" y="850987"/>
          <a:ext cx="272226" cy="345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2243849" y="896105"/>
        <a:ext cx="190558" cy="207360"/>
      </dsp:txXfrm>
    </dsp:sp>
    <dsp:sp modelId="{DE7813E2-3F1B-44AE-8A4D-E3A2F2554899}">
      <dsp:nvSpPr>
        <dsp:cNvPr id="0" name=""/>
        <dsp:cNvSpPr/>
      </dsp:nvSpPr>
      <dsp:spPr>
        <a:xfrm>
          <a:off x="2488382" y="968215"/>
          <a:ext cx="1024000" cy="1024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a:t>2 Get/Prepare Data</a:t>
          </a:r>
        </a:p>
      </dsp:txBody>
      <dsp:txXfrm>
        <a:off x="2638343" y="1118176"/>
        <a:ext cx="724078" cy="724078"/>
      </dsp:txXfrm>
    </dsp:sp>
    <dsp:sp modelId="{DF1BCFFA-1A13-4ECE-ABE7-2B0C98FB72CA}">
      <dsp:nvSpPr>
        <dsp:cNvPr id="0" name=""/>
        <dsp:cNvSpPr/>
      </dsp:nvSpPr>
      <dsp:spPr>
        <a:xfrm rot="6480000">
          <a:off x="2629073" y="2031277"/>
          <a:ext cx="272226" cy="345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10800000">
        <a:off x="2682525" y="2061562"/>
        <a:ext cx="190558" cy="207360"/>
      </dsp:txXfrm>
    </dsp:sp>
    <dsp:sp modelId="{AF00E959-5C43-48CD-A97C-060033D2AB03}">
      <dsp:nvSpPr>
        <dsp:cNvPr id="0" name=""/>
        <dsp:cNvSpPr/>
      </dsp:nvSpPr>
      <dsp:spPr>
        <a:xfrm>
          <a:off x="2013227" y="2430593"/>
          <a:ext cx="1024000" cy="1024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a:t>3</a:t>
          </a:r>
        </a:p>
        <a:p>
          <a:pPr lvl="0" algn="ctr" defTabSz="400050">
            <a:lnSpc>
              <a:spcPct val="90000"/>
            </a:lnSpc>
            <a:spcBef>
              <a:spcPct val="0"/>
            </a:spcBef>
            <a:spcAft>
              <a:spcPct val="35000"/>
            </a:spcAft>
          </a:pPr>
          <a:r>
            <a:rPr lang="en-US" sz="900" kern="1200" dirty="0"/>
            <a:t>Develop Model</a:t>
          </a:r>
        </a:p>
      </dsp:txBody>
      <dsp:txXfrm>
        <a:off x="2163188" y="2580554"/>
        <a:ext cx="724078" cy="724078"/>
      </dsp:txXfrm>
    </dsp:sp>
    <dsp:sp modelId="{828ADA7E-B440-4137-898B-7B4B8BC5694E}">
      <dsp:nvSpPr>
        <dsp:cNvPr id="0" name=""/>
        <dsp:cNvSpPr/>
      </dsp:nvSpPr>
      <dsp:spPr>
        <a:xfrm rot="10800000">
          <a:off x="1628001" y="2769794"/>
          <a:ext cx="272226" cy="345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10800000">
        <a:off x="1709669" y="2838914"/>
        <a:ext cx="190558" cy="207360"/>
      </dsp:txXfrm>
    </dsp:sp>
    <dsp:sp modelId="{A337D18A-A4B8-4BE0-8517-DCC85697C88E}">
      <dsp:nvSpPr>
        <dsp:cNvPr id="0" name=""/>
        <dsp:cNvSpPr/>
      </dsp:nvSpPr>
      <dsp:spPr>
        <a:xfrm>
          <a:off x="475592" y="2430593"/>
          <a:ext cx="1024000" cy="1024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a:t>4</a:t>
          </a:r>
        </a:p>
        <a:p>
          <a:pPr lvl="0" algn="ctr" defTabSz="400050">
            <a:lnSpc>
              <a:spcPct val="90000"/>
            </a:lnSpc>
            <a:spcBef>
              <a:spcPct val="0"/>
            </a:spcBef>
            <a:spcAft>
              <a:spcPct val="35000"/>
            </a:spcAft>
          </a:pPr>
          <a:r>
            <a:rPr lang="en-US" sz="900" kern="1200" dirty="0"/>
            <a:t>Deploy Model</a:t>
          </a:r>
        </a:p>
      </dsp:txBody>
      <dsp:txXfrm>
        <a:off x="625553" y="2580554"/>
        <a:ext cx="724078" cy="724078"/>
      </dsp:txXfrm>
    </dsp:sp>
    <dsp:sp modelId="{9A72A26C-5978-4FF1-9093-4D54A75560AF}">
      <dsp:nvSpPr>
        <dsp:cNvPr id="0" name=""/>
        <dsp:cNvSpPr/>
      </dsp:nvSpPr>
      <dsp:spPr>
        <a:xfrm rot="15120000">
          <a:off x="616282" y="2045932"/>
          <a:ext cx="272226" cy="345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10800000">
        <a:off x="669734" y="2153887"/>
        <a:ext cx="190558" cy="207360"/>
      </dsp:txXfrm>
    </dsp:sp>
    <dsp:sp modelId="{38B5C9CA-1FA6-4B16-8DF0-3E2FA72359BD}">
      <dsp:nvSpPr>
        <dsp:cNvPr id="0" name=""/>
        <dsp:cNvSpPr/>
      </dsp:nvSpPr>
      <dsp:spPr>
        <a:xfrm>
          <a:off x="436" y="968215"/>
          <a:ext cx="1024000" cy="1024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a:t>5</a:t>
          </a:r>
        </a:p>
        <a:p>
          <a:pPr lvl="0" algn="ctr" defTabSz="400050">
            <a:lnSpc>
              <a:spcPct val="90000"/>
            </a:lnSpc>
            <a:spcBef>
              <a:spcPct val="0"/>
            </a:spcBef>
            <a:spcAft>
              <a:spcPct val="35000"/>
            </a:spcAft>
          </a:pPr>
          <a:r>
            <a:rPr lang="en-US" sz="900" kern="1200" dirty="0"/>
            <a:t>Evaluate / Track Performance</a:t>
          </a:r>
        </a:p>
      </dsp:txBody>
      <dsp:txXfrm>
        <a:off x="150397" y="1118176"/>
        <a:ext cx="724078" cy="724078"/>
      </dsp:txXfrm>
    </dsp:sp>
    <dsp:sp modelId="{66FC7FA2-FEBD-4CF1-9360-0B12A7BD5B9B}">
      <dsp:nvSpPr>
        <dsp:cNvPr id="0" name=""/>
        <dsp:cNvSpPr/>
      </dsp:nvSpPr>
      <dsp:spPr>
        <a:xfrm rot="19440000">
          <a:off x="992077" y="860044"/>
          <a:ext cx="272226" cy="345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999876" y="953166"/>
        <a:ext cx="190558" cy="207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405775" y="32010"/>
          <a:ext cx="548954" cy="548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3.1</a:t>
          </a:r>
        </a:p>
        <a:p>
          <a:pPr lvl="0" algn="ctr" defTabSz="311150">
            <a:lnSpc>
              <a:spcPct val="90000"/>
            </a:lnSpc>
            <a:spcBef>
              <a:spcPct val="0"/>
            </a:spcBef>
            <a:spcAft>
              <a:spcPct val="35000"/>
            </a:spcAft>
          </a:pPr>
          <a:r>
            <a:rPr lang="en-US" sz="700" kern="1200" dirty="0"/>
            <a:t>Analysis/ Metric definition</a:t>
          </a:r>
        </a:p>
      </dsp:txBody>
      <dsp:txXfrm>
        <a:off x="1405775" y="32010"/>
        <a:ext cx="548954" cy="548954"/>
      </dsp:txXfrm>
    </dsp:sp>
    <dsp:sp modelId="{56BE076D-F7E6-459C-898D-C48A8889B285}">
      <dsp:nvSpPr>
        <dsp:cNvPr id="0" name=""/>
        <dsp:cNvSpPr/>
      </dsp:nvSpPr>
      <dsp:spPr>
        <a:xfrm>
          <a:off x="114899" y="16184"/>
          <a:ext cx="2057603" cy="2057603"/>
        </a:xfrm>
        <a:prstGeom prst="circularArrow">
          <a:avLst>
            <a:gd name="adj1" fmla="val 5202"/>
            <a:gd name="adj2" fmla="val 336081"/>
            <a:gd name="adj3" fmla="val 21292557"/>
            <a:gd name="adj4" fmla="val 19766839"/>
            <a:gd name="adj5" fmla="val 60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1737382" y="1052591"/>
          <a:ext cx="548954" cy="548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3.2</a:t>
          </a:r>
        </a:p>
        <a:p>
          <a:pPr lvl="0" algn="ctr" defTabSz="311150">
            <a:lnSpc>
              <a:spcPct val="90000"/>
            </a:lnSpc>
            <a:spcBef>
              <a:spcPct val="0"/>
            </a:spcBef>
            <a:spcAft>
              <a:spcPct val="35000"/>
            </a:spcAft>
          </a:pPr>
          <a:r>
            <a:rPr lang="en-US" sz="700" kern="1200" dirty="0"/>
            <a:t>Feature Engineering</a:t>
          </a:r>
        </a:p>
      </dsp:txBody>
      <dsp:txXfrm>
        <a:off x="1737382" y="1052591"/>
        <a:ext cx="548954" cy="548954"/>
      </dsp:txXfrm>
    </dsp:sp>
    <dsp:sp modelId="{A29DCF89-BF88-4E11-A633-22CD9DCD9666}">
      <dsp:nvSpPr>
        <dsp:cNvPr id="0" name=""/>
        <dsp:cNvSpPr/>
      </dsp:nvSpPr>
      <dsp:spPr>
        <a:xfrm>
          <a:off x="114899" y="16184"/>
          <a:ext cx="2057603" cy="2057603"/>
        </a:xfrm>
        <a:prstGeom prst="circularArrow">
          <a:avLst>
            <a:gd name="adj1" fmla="val 5202"/>
            <a:gd name="adj2" fmla="val 336081"/>
            <a:gd name="adj3" fmla="val 4013989"/>
            <a:gd name="adj4" fmla="val 2254084"/>
            <a:gd name="adj5" fmla="val 6070"/>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869224" y="1683344"/>
          <a:ext cx="548954" cy="548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3.3</a:t>
          </a:r>
        </a:p>
        <a:p>
          <a:pPr lvl="0" algn="ctr" defTabSz="311150">
            <a:lnSpc>
              <a:spcPct val="90000"/>
            </a:lnSpc>
            <a:spcBef>
              <a:spcPct val="0"/>
            </a:spcBef>
            <a:spcAft>
              <a:spcPct val="35000"/>
            </a:spcAft>
          </a:pPr>
          <a:r>
            <a:rPr lang="en-US" sz="700" kern="1200" dirty="0"/>
            <a:t>Model Training</a:t>
          </a:r>
        </a:p>
      </dsp:txBody>
      <dsp:txXfrm>
        <a:off x="869224" y="1683344"/>
        <a:ext cx="548954" cy="548954"/>
      </dsp:txXfrm>
    </dsp:sp>
    <dsp:sp modelId="{D609ACAE-4C88-49E2-8C21-E50FAF8EEF10}">
      <dsp:nvSpPr>
        <dsp:cNvPr id="0" name=""/>
        <dsp:cNvSpPr/>
      </dsp:nvSpPr>
      <dsp:spPr>
        <a:xfrm>
          <a:off x="114899" y="16184"/>
          <a:ext cx="2057603" cy="2057603"/>
        </a:xfrm>
        <a:prstGeom prst="circularArrow">
          <a:avLst>
            <a:gd name="adj1" fmla="val 5202"/>
            <a:gd name="adj2" fmla="val 336081"/>
            <a:gd name="adj3" fmla="val 8209835"/>
            <a:gd name="adj4" fmla="val 6449930"/>
            <a:gd name="adj5" fmla="val 607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1066" y="1052591"/>
          <a:ext cx="548954" cy="548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3.4</a:t>
          </a:r>
        </a:p>
        <a:p>
          <a:pPr lvl="0" algn="ctr" defTabSz="311150">
            <a:lnSpc>
              <a:spcPct val="90000"/>
            </a:lnSpc>
            <a:spcBef>
              <a:spcPct val="0"/>
            </a:spcBef>
            <a:spcAft>
              <a:spcPct val="35000"/>
            </a:spcAft>
          </a:pPr>
          <a:r>
            <a:rPr lang="en-US" sz="700" kern="1200" dirty="0"/>
            <a:t>Parameter Tuning</a:t>
          </a:r>
        </a:p>
      </dsp:txBody>
      <dsp:txXfrm>
        <a:off x="1066" y="1052591"/>
        <a:ext cx="548954" cy="548954"/>
      </dsp:txXfrm>
    </dsp:sp>
    <dsp:sp modelId="{43BC5222-2A2A-4DE1-B1E2-619CDB27BFD4}">
      <dsp:nvSpPr>
        <dsp:cNvPr id="0" name=""/>
        <dsp:cNvSpPr/>
      </dsp:nvSpPr>
      <dsp:spPr>
        <a:xfrm>
          <a:off x="114899" y="16184"/>
          <a:ext cx="2057603" cy="2057603"/>
        </a:xfrm>
        <a:prstGeom prst="circularArrow">
          <a:avLst>
            <a:gd name="adj1" fmla="val 5202"/>
            <a:gd name="adj2" fmla="val 336081"/>
            <a:gd name="adj3" fmla="val 12297080"/>
            <a:gd name="adj4" fmla="val 10771361"/>
            <a:gd name="adj5" fmla="val 6070"/>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332673" y="32010"/>
          <a:ext cx="548954" cy="548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3.5</a:t>
          </a:r>
        </a:p>
        <a:p>
          <a:pPr lvl="0" algn="ctr" defTabSz="311150">
            <a:lnSpc>
              <a:spcPct val="90000"/>
            </a:lnSpc>
            <a:spcBef>
              <a:spcPct val="0"/>
            </a:spcBef>
            <a:spcAft>
              <a:spcPct val="35000"/>
            </a:spcAft>
          </a:pPr>
          <a:r>
            <a:rPr lang="en-US" sz="700" kern="1200" dirty="0"/>
            <a:t>Evaluation</a:t>
          </a:r>
        </a:p>
      </dsp:txBody>
      <dsp:txXfrm>
        <a:off x="332673" y="32010"/>
        <a:ext cx="548954" cy="548954"/>
      </dsp:txXfrm>
    </dsp:sp>
    <dsp:sp modelId="{ADB0B3F4-F058-41F4-89A8-79B7B0F5DE07}">
      <dsp:nvSpPr>
        <dsp:cNvPr id="0" name=""/>
        <dsp:cNvSpPr/>
      </dsp:nvSpPr>
      <dsp:spPr>
        <a:xfrm>
          <a:off x="114899" y="16184"/>
          <a:ext cx="2057603" cy="2057603"/>
        </a:xfrm>
        <a:prstGeom prst="circularArrow">
          <a:avLst>
            <a:gd name="adj1" fmla="val 5202"/>
            <a:gd name="adj2" fmla="val 336081"/>
            <a:gd name="adj3" fmla="val 16864980"/>
            <a:gd name="adj4" fmla="val 15198939"/>
            <a:gd name="adj5" fmla="val 607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4514" name="Notes Placeholder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pPr>
              <a:spcBef>
                <a:spcPct val="0"/>
              </a:spcBef>
            </a:pPr>
            <a:r>
              <a:rPr lang="en-US" dirty="0" smtClean="0"/>
              <a:t>Ad Click through</a:t>
            </a:r>
            <a:r>
              <a:rPr lang="en-US" baseline="0" dirty="0" smtClean="0"/>
              <a:t> rate prediction</a:t>
            </a:r>
          </a:p>
          <a:p>
            <a:pPr>
              <a:spcBef>
                <a:spcPct val="0"/>
              </a:spcBef>
            </a:pPr>
            <a:r>
              <a:rPr lang="en-US" baseline="0" dirty="0" smtClean="0"/>
              <a:t>In search advertising, ads are ranked based on BID * CTR (companies like Google, MSFT, Yahoo implement this).</a:t>
            </a:r>
          </a:p>
          <a:p>
            <a:pPr>
              <a:spcBef>
                <a:spcPct val="0"/>
              </a:spcBef>
            </a:pPr>
            <a:r>
              <a:rPr lang="en-US" baseline="0" dirty="0" smtClean="0"/>
              <a:t>The goal here is to predict for a given search query and every possible ad, what would be the CTR if we put that ad on the results page.</a:t>
            </a:r>
          </a:p>
          <a:p>
            <a:pPr>
              <a:spcBef>
                <a:spcPct val="0"/>
              </a:spcBef>
            </a:pPr>
            <a:endParaRPr lang="en-US" baseline="0" dirty="0" smtClean="0"/>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624D79-9ACB-47FB-82BA-5139D0D8EB54}" type="slidenum">
              <a:rPr lang="en-US">
                <a:cs typeface="Arial" charset="0"/>
              </a:rPr>
              <a:pPr fontAlgn="base">
                <a:spcBef>
                  <a:spcPct val="0"/>
                </a:spcBef>
                <a:spcAft>
                  <a:spcPct val="0"/>
                </a:spcAft>
              </a:pPr>
              <a:t>11</a:t>
            </a:fld>
            <a:endParaRPr lang="en-US">
              <a:cs typeface="Arial" charset="0"/>
            </a:endParaRPr>
          </a:p>
        </p:txBody>
      </p:sp>
    </p:spTree>
    <p:extLst>
      <p:ext uri="{BB962C8B-B14F-4D97-AF65-F5344CB8AC3E}">
        <p14:creationId xmlns:p14="http://schemas.microsoft.com/office/powerpoint/2010/main" val="23357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4514" name="Notes Placeholder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pPr>
              <a:spcBef>
                <a:spcPct val="0"/>
              </a:spcBef>
            </a:pPr>
            <a:r>
              <a:rPr lang="en-US" dirty="0" smtClean="0"/>
              <a:t>Poster child </a:t>
            </a:r>
            <a:r>
              <a:rPr lang="en-US" dirty="0" err="1" smtClean="0"/>
              <a:t>exmaple</a:t>
            </a:r>
            <a:r>
              <a:rPr lang="en-US" dirty="0" smtClean="0"/>
              <a:t>:</a:t>
            </a:r>
            <a:r>
              <a:rPr lang="en-US" baseline="0" dirty="0" smtClean="0"/>
              <a:t> </a:t>
            </a:r>
            <a:r>
              <a:rPr lang="en-US" baseline="0" dirty="0" err="1" smtClean="0"/>
              <a:t>netflix</a:t>
            </a:r>
            <a:r>
              <a:rPr lang="en-US" baseline="0" dirty="0" smtClean="0"/>
              <a:t>.</a:t>
            </a:r>
          </a:p>
          <a:p>
            <a:pPr>
              <a:spcBef>
                <a:spcPct val="0"/>
              </a:spcBef>
            </a:pPr>
            <a:r>
              <a:rPr lang="en-US" baseline="0" dirty="0" smtClean="0"/>
              <a:t>Techniques: collaborative filtering is most common (Alternative least squares or ALS, item-based, user-based)</a:t>
            </a:r>
          </a:p>
          <a:p>
            <a:pPr>
              <a:spcBef>
                <a:spcPct val="0"/>
              </a:spcBef>
            </a:pPr>
            <a:r>
              <a:rPr lang="en-US" baseline="0" dirty="0" smtClean="0"/>
              <a:t>In practice, usually recommendations are store in a real-time DB (e.g., HBASE) and </a:t>
            </a:r>
            <a:r>
              <a:rPr lang="en-US" baseline="0" dirty="0" err="1" smtClean="0"/>
              <a:t>retreive</a:t>
            </a:r>
            <a:r>
              <a:rPr lang="en-US" baseline="0" dirty="0" smtClean="0"/>
              <a:t>/displayed when a user enters the website. </a:t>
            </a:r>
          </a:p>
          <a:p>
            <a:pPr>
              <a:spcBef>
                <a:spcPct val="0"/>
              </a:spcBef>
            </a:pPr>
            <a:endParaRPr lang="en-US" dirty="0" smtClean="0"/>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624D79-9ACB-47FB-82BA-5139D0D8EB54}" type="slidenum">
              <a:rPr lang="en-US">
                <a:cs typeface="Arial" charset="0"/>
              </a:rPr>
              <a:pPr fontAlgn="base">
                <a:spcBef>
                  <a:spcPct val="0"/>
                </a:spcBef>
                <a:spcAft>
                  <a:spcPct val="0"/>
                </a:spcAft>
              </a:pPr>
              <a:t>12</a:t>
            </a:fld>
            <a:endParaRPr lang="en-US">
              <a:cs typeface="Arial" charset="0"/>
            </a:endParaRPr>
          </a:p>
        </p:txBody>
      </p:sp>
    </p:spTree>
    <p:extLst>
      <p:ext uri="{BB962C8B-B14F-4D97-AF65-F5344CB8AC3E}">
        <p14:creationId xmlns:p14="http://schemas.microsoft.com/office/powerpoint/2010/main" val="87957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In</a:t>
            </a:r>
            <a:r>
              <a:rPr lang="en-US" baseline="0" dirty="0" smtClean="0"/>
              <a:t> clustering, we have various points available, but no labels.</a:t>
            </a:r>
            <a:br>
              <a:rPr lang="en-US" baseline="0" dirty="0" smtClean="0"/>
            </a:br>
            <a:endParaRPr lang="en-US" baseline="0" dirty="0" smtClean="0"/>
          </a:p>
          <a:p>
            <a:r>
              <a:rPr lang="en-US" baseline="0" dirty="0" smtClean="0"/>
              <a:t>As you can see in this slide, points all look the same.</a:t>
            </a:r>
            <a:br>
              <a:rPr lang="en-US" baseline="0" dirty="0" smtClean="0"/>
            </a:br>
            <a:endParaRPr lang="en-US" baseline="0" dirty="0" smtClean="0"/>
          </a:p>
          <a:p>
            <a:r>
              <a:rPr lang="en-US" baseline="0" dirty="0" smtClean="0"/>
              <a:t>We are trying to figure out if they “cluster” together in some way.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13</a:t>
            </a:fld>
            <a:endParaRPr lang="en-US" dirty="0"/>
          </a:p>
        </p:txBody>
      </p:sp>
    </p:spTree>
    <p:extLst>
      <p:ext uri="{BB962C8B-B14F-4D97-AF65-F5344CB8AC3E}">
        <p14:creationId xmlns:p14="http://schemas.microsoft.com/office/powerpoint/2010/main" val="569436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Recommendation engines are</a:t>
            </a:r>
            <a:r>
              <a:rPr lang="en-US" baseline="0" dirty="0" smtClean="0"/>
              <a:t> very popular, used by companies such as Amazon, Netflix, Google and others</a:t>
            </a:r>
          </a:p>
          <a:p>
            <a:r>
              <a:rPr lang="en-US" baseline="0" dirty="0" smtClean="0"/>
              <a:t>The main concept is to recommend products or services to a user based on their history of consumption and that of OTHER USERS SIMILAR TO THEM.</a:t>
            </a:r>
          </a:p>
          <a:p>
            <a:r>
              <a:rPr lang="en-US" baseline="0" dirty="0" smtClean="0"/>
              <a:t>In this example (following the </a:t>
            </a:r>
            <a:r>
              <a:rPr lang="en-US" baseline="0" dirty="0" err="1" smtClean="0"/>
              <a:t>netflix</a:t>
            </a:r>
            <a:r>
              <a:rPr lang="en-US" baseline="0" dirty="0" smtClean="0"/>
              <a:t> model):</a:t>
            </a:r>
          </a:p>
          <a:p>
            <a:pPr marL="171450" indent="-171450">
              <a:buFontTx/>
              <a:buChar char="-"/>
            </a:pPr>
            <a:r>
              <a:rPr lang="en-US" baseline="0" dirty="0" smtClean="0"/>
              <a:t>On the left is our user/product matrix. For example, User 101 has rated Harry Potter with 5 starts, X-Men with 2 stars and Hobbit with 4 starts. She has not rated Argo or Pirates, so these cells are empty (marked as question marks here)</a:t>
            </a:r>
          </a:p>
          <a:p>
            <a:pPr marL="171450" indent="-171450">
              <a:buFontTx/>
              <a:buChar char="-"/>
            </a:pPr>
            <a:r>
              <a:rPr lang="en-US" baseline="0" dirty="0" smtClean="0"/>
              <a:t>On the right is our goal to complete the matrix and predict what the rating would be for this user had they seen and rated that movie.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14</a:t>
            </a:fld>
            <a:endParaRPr lang="en-US" dirty="0"/>
          </a:p>
        </p:txBody>
      </p:sp>
    </p:spTree>
    <p:extLst>
      <p:ext uri="{BB962C8B-B14F-4D97-AF65-F5344CB8AC3E}">
        <p14:creationId xmlns:p14="http://schemas.microsoft.com/office/powerpoint/2010/main" val="1975250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The goal is to identify cluster.</a:t>
            </a:r>
            <a:r>
              <a:rPr lang="en-US" baseline="0" dirty="0" smtClean="0"/>
              <a:t> Here in this example, we found 2 clusters: red and blue.</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15</a:t>
            </a:fld>
            <a:endParaRPr lang="en-US" dirty="0"/>
          </a:p>
        </p:txBody>
      </p:sp>
    </p:spTree>
    <p:extLst>
      <p:ext uri="{BB962C8B-B14F-4D97-AF65-F5344CB8AC3E}">
        <p14:creationId xmlns:p14="http://schemas.microsoft.com/office/powerpoint/2010/main" val="206041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Most</a:t>
            </a:r>
            <a:r>
              <a:rPr lang="en-US" baseline="0" dirty="0" smtClean="0"/>
              <a:t> common technique is K-means. But there are some others like Spectral, DB-scan, etc.</a:t>
            </a:r>
          </a:p>
          <a:p>
            <a:r>
              <a:rPr lang="en-US" baseline="0" dirty="0" smtClean="0"/>
              <a:t>It’s a lot of art to know which technique to use, and determine if you have reached a good outcome. Evaluating quality of the outputs of clustering requires a lot </a:t>
            </a:r>
            <a:r>
              <a:rPr lang="en-US" baseline="0" dirty="0" err="1" smtClean="0"/>
              <a:t>fo</a:t>
            </a:r>
            <a:r>
              <a:rPr lang="en-US" baseline="0" dirty="0" smtClean="0"/>
              <a:t> work, good intuition and understanding of the task and the business context.,</a:t>
            </a:r>
          </a:p>
          <a:p>
            <a:r>
              <a:rPr lang="en-US" baseline="0" dirty="0" smtClean="0"/>
              <a:t>Also, you need to determine the number of clusters upfront; not easy, and sometimes the business context helps.</a:t>
            </a:r>
          </a:p>
          <a:p>
            <a:endParaRPr lang="en-US" baseline="0" dirty="0" smtClean="0"/>
          </a:p>
          <a:p>
            <a:endParaRPr lang="en-US" baseline="0" dirty="0" smtClean="0"/>
          </a:p>
          <a:p>
            <a:r>
              <a:rPr lang="en-US" baseline="0" dirty="0" smtClean="0"/>
              <a:t>In data mining, hierarchical clustering (also called hierarchical cluster analysis or HCA) is a method of cluster analysis which seeks to build a hierarchy of clusters.</a:t>
            </a:r>
          </a:p>
          <a:p>
            <a:endParaRPr lang="en-US" baseline="0" dirty="0" smtClean="0"/>
          </a:p>
          <a:p>
            <a:r>
              <a:rPr lang="en-US" baseline="0" dirty="0" smtClean="0"/>
              <a:t>Density-based spatial clustering of applications with noise (DBSCAN) is a data clustering algorithm proposed by Martin Ester, Hans-Peter </a:t>
            </a:r>
            <a:r>
              <a:rPr lang="en-US" baseline="0" dirty="0" err="1" smtClean="0"/>
              <a:t>Kriegel</a:t>
            </a:r>
            <a:r>
              <a:rPr lang="en-US" baseline="0" dirty="0" smtClean="0"/>
              <a:t>, </a:t>
            </a:r>
            <a:r>
              <a:rPr lang="en-US" baseline="0" dirty="0" err="1" smtClean="0"/>
              <a:t>Jörg</a:t>
            </a:r>
            <a:r>
              <a:rPr lang="en-US" baseline="0" dirty="0" smtClean="0"/>
              <a:t> Sander and </a:t>
            </a:r>
            <a:r>
              <a:rPr lang="en-US" baseline="0" dirty="0" err="1" smtClean="0"/>
              <a:t>Xiaowei</a:t>
            </a:r>
            <a:r>
              <a:rPr lang="en-US" baseline="0" dirty="0" smtClean="0"/>
              <a:t> </a:t>
            </a:r>
            <a:r>
              <a:rPr lang="en-US" baseline="0" dirty="0" err="1" smtClean="0"/>
              <a:t>Xu</a:t>
            </a:r>
            <a:r>
              <a:rPr lang="en-US" baseline="0" dirty="0" smtClean="0"/>
              <a:t> in 1996.[1] It is a density-based clustering algorithm because it finds a number of clusters starting from the estimated density distribution of corresponding nodes. DBSCAN is one of the most common clustering algorithms and also most cited in scientific literature.[2] OPTICS can be seen as a generalization of DBSCAN to multiple ranges, effectively replacing the </a:t>
            </a:r>
            <a:r>
              <a:rPr lang="en-US" baseline="0" dirty="0" err="1" smtClean="0"/>
              <a:t>ε</a:t>
            </a:r>
            <a:r>
              <a:rPr lang="en-US" baseline="0" dirty="0" smtClean="0"/>
              <a:t> parameter with a maximum search radius.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16</a:t>
            </a:fld>
            <a:endParaRPr lang="en-US" dirty="0"/>
          </a:p>
        </p:txBody>
      </p:sp>
    </p:spTree>
    <p:extLst>
      <p:ext uri="{BB962C8B-B14F-4D97-AF65-F5344CB8AC3E}">
        <p14:creationId xmlns:p14="http://schemas.microsoft.com/office/powerpoint/2010/main" val="72158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In this example,</a:t>
            </a:r>
            <a:r>
              <a:rPr lang="en-US" baseline="0" dirty="0" smtClean="0"/>
              <a:t> the green point seems to be an anomaly.</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17</a:t>
            </a:fld>
            <a:endParaRPr lang="en-US" dirty="0"/>
          </a:p>
        </p:txBody>
      </p:sp>
    </p:spTree>
    <p:extLst>
      <p:ext uri="{BB962C8B-B14F-4D97-AF65-F5344CB8AC3E}">
        <p14:creationId xmlns:p14="http://schemas.microsoft.com/office/powerpoint/2010/main" val="1117807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4514" name="Notes Placeholder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pPr>
              <a:spcBef>
                <a:spcPct val="0"/>
              </a:spcBef>
            </a:pPr>
            <a:r>
              <a:rPr lang="en-US" dirty="0" smtClean="0"/>
              <a:t>Example </a:t>
            </a:r>
            <a:r>
              <a:rPr lang="en-US" smtClean="0"/>
              <a:t>from movie: “IDENTITY THEFT”</a:t>
            </a:r>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624D79-9ACB-47FB-82BA-5139D0D8EB54}" type="slidenum">
              <a:rPr lang="en-US">
                <a:cs typeface="Arial" charset="0"/>
              </a:rPr>
              <a:pPr fontAlgn="base">
                <a:spcBef>
                  <a:spcPct val="0"/>
                </a:spcBef>
                <a:spcAft>
                  <a:spcPct val="0"/>
                </a:spcAft>
              </a:pPr>
              <a:t>18</a:t>
            </a:fld>
            <a:endParaRPr lang="en-US">
              <a:cs typeface="Arial" charset="0"/>
            </a:endParaRPr>
          </a:p>
        </p:txBody>
      </p:sp>
    </p:spTree>
    <p:extLst>
      <p:ext uri="{BB962C8B-B14F-4D97-AF65-F5344CB8AC3E}">
        <p14:creationId xmlns:p14="http://schemas.microsoft.com/office/powerpoint/2010/main" val="1635408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Also called “association rules” or “market basket analysis”</a:t>
            </a:r>
          </a:p>
          <a:p>
            <a:r>
              <a:rPr lang="en-US" dirty="0" smtClean="0"/>
              <a:t>The goal is to look at sets</a:t>
            </a:r>
            <a:r>
              <a:rPr lang="en-US" baseline="0" dirty="0" smtClean="0"/>
              <a:t> of transactions and identify pairs or triple or quads </a:t>
            </a:r>
            <a:r>
              <a:rPr lang="en-US" baseline="0" dirty="0" err="1" smtClean="0"/>
              <a:t>etc</a:t>
            </a:r>
            <a:r>
              <a:rPr lang="en-US" baseline="0" dirty="0" smtClean="0"/>
              <a:t> of items that tend to be purchased together as a group.</a:t>
            </a:r>
          </a:p>
          <a:p>
            <a:r>
              <a:rPr lang="en-US" baseline="0" dirty="0" smtClean="0"/>
              <a:t>In this example, item #1 and item #4 tend to show that pattern. This is highlighted in red in the second matrix.</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19</a:t>
            </a:fld>
            <a:endParaRPr lang="en-US" dirty="0"/>
          </a:p>
        </p:txBody>
      </p:sp>
    </p:spTree>
    <p:extLst>
      <p:ext uri="{BB962C8B-B14F-4D97-AF65-F5344CB8AC3E}">
        <p14:creationId xmlns:p14="http://schemas.microsoft.com/office/powerpoint/2010/main" val="1444962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4514" name="Notes Placeholder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pPr>
              <a:spcBef>
                <a:spcPct val="0"/>
              </a:spcBef>
            </a:pPr>
            <a:r>
              <a:rPr lang="en-US" dirty="0" smtClean="0"/>
              <a:t>This is mostly used in retail, e.g. grocery stores</a:t>
            </a:r>
          </a:p>
          <a:p>
            <a:pPr>
              <a:spcBef>
                <a:spcPct val="0"/>
              </a:spcBef>
            </a:pPr>
            <a:r>
              <a:rPr lang="en-US" dirty="0" smtClean="0"/>
              <a:t>The</a:t>
            </a:r>
            <a:r>
              <a:rPr lang="en-US" baseline="0" dirty="0" smtClean="0"/>
              <a:t> output of the market basket analysis is used in a variety of ways, most common are:</a:t>
            </a:r>
          </a:p>
          <a:p>
            <a:pPr marL="228600" indent="-228600">
              <a:spcBef>
                <a:spcPct val="0"/>
              </a:spcBef>
              <a:buAutoNum type="arabicPeriod"/>
            </a:pPr>
            <a:r>
              <a:rPr lang="en-US" baseline="0" dirty="0" smtClean="0"/>
              <a:t>Design store layout so that items that tend to be purchased together are close to each other</a:t>
            </a:r>
          </a:p>
          <a:p>
            <a:pPr marL="228600" indent="-228600">
              <a:spcBef>
                <a:spcPct val="0"/>
              </a:spcBef>
              <a:buAutoNum type="arabicPeriod"/>
            </a:pPr>
            <a:r>
              <a:rPr lang="en-US" baseline="0" dirty="0" smtClean="0"/>
              <a:t>Send out a coupon for item 1 in the </a:t>
            </a:r>
            <a:r>
              <a:rPr lang="en-US" baseline="0" dirty="0" err="1" smtClean="0"/>
              <a:t>itemset</a:t>
            </a:r>
            <a:r>
              <a:rPr lang="en-US" baseline="0" dirty="0" smtClean="0"/>
              <a:t>, resulting in customers buying items 2, 3, and 4 (at a higher price).</a:t>
            </a:r>
            <a:endParaRPr lang="en-US" dirty="0" smtClean="0"/>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624D79-9ACB-47FB-82BA-5139D0D8EB54}" type="slidenum">
              <a:rPr lang="en-US">
                <a:cs typeface="Arial" charset="0"/>
              </a:rPr>
              <a:pPr fontAlgn="base">
                <a:spcBef>
                  <a:spcPct val="0"/>
                </a:spcBef>
                <a:spcAft>
                  <a:spcPct val="0"/>
                </a:spcAft>
              </a:pPr>
              <a:t>20</a:t>
            </a:fld>
            <a:endParaRPr lang="en-US">
              <a:cs typeface="Arial" charset="0"/>
            </a:endParaRPr>
          </a:p>
        </p:txBody>
      </p:sp>
    </p:spTree>
    <p:extLst>
      <p:ext uri="{BB962C8B-B14F-4D97-AF65-F5344CB8AC3E}">
        <p14:creationId xmlns:p14="http://schemas.microsoft.com/office/powerpoint/2010/main" val="57165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 are touched by Machine </a:t>
            </a:r>
            <a:r>
              <a:rPr lang="en-US" dirty="0" err="1" smtClean="0"/>
              <a:t>Learnning</a:t>
            </a:r>
            <a:r>
              <a:rPr lang="en-US" baseline="0" dirty="0" smtClean="0"/>
              <a:t> everyday. This is nothing new to us. We have been at this problem since the time of compute.</a:t>
            </a:r>
          </a:p>
          <a:p>
            <a:endParaRPr lang="en-US" dirty="0"/>
          </a:p>
        </p:txBody>
      </p:sp>
      <p:sp>
        <p:nvSpPr>
          <p:cNvPr id="4" name="Slide Number Placeholder 3"/>
          <p:cNvSpPr>
            <a:spLocks noGrp="1"/>
          </p:cNvSpPr>
          <p:nvPr>
            <p:ph type="sldNum" sz="quarter" idx="10"/>
          </p:nvPr>
        </p:nvSpPr>
        <p:spPr/>
        <p:txBody>
          <a:bodyPr/>
          <a:lstStyle/>
          <a:p>
            <a:fld id="{5D9655E9-BE24-FA46-A960-4C8B23428646}" type="slidenum">
              <a:rPr lang="en-US" smtClean="0"/>
              <a:t>3</a:t>
            </a:fld>
            <a:endParaRPr lang="en-US"/>
          </a:p>
        </p:txBody>
      </p:sp>
    </p:spTree>
    <p:extLst>
      <p:ext uri="{BB962C8B-B14F-4D97-AF65-F5344CB8AC3E}">
        <p14:creationId xmlns:p14="http://schemas.microsoft.com/office/powerpoint/2010/main" val="1022172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94306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effectLst/>
                <a:latin typeface="+mn-lt"/>
                <a:ea typeface="+mn-ea"/>
                <a:cs typeface="+mn-cs"/>
              </a:rPr>
              <a:t>Many </a:t>
            </a:r>
            <a:r>
              <a:rPr lang="en-US" sz="1200" kern="1200" dirty="0">
                <a:solidFill>
                  <a:schemeClr val="tx1"/>
                </a:solidFill>
                <a:effectLst/>
                <a:latin typeface="+mn-lt"/>
                <a:ea typeface="+mn-ea"/>
                <a:cs typeface="+mn-cs"/>
              </a:rPr>
              <a:t>examples of predictive analytics can be found literally everywhere today in our society: </a:t>
            </a:r>
          </a:p>
          <a:p>
            <a:pPr lvl="0" fontAlgn="base"/>
            <a:r>
              <a:rPr lang="en-US" sz="1200" u="none" strike="noStrike" kern="1200" dirty="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dirty="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dirty="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dirty="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dirty="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dirty="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dirty="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dirty="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dirty="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dirty="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dirty="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12835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4" name="Shape 61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15" name="Shape 61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a:t>
            </a:fld>
            <a:endParaRPr lang="en-US"/>
          </a:p>
        </p:txBody>
      </p:sp>
    </p:spTree>
    <p:extLst>
      <p:ext uri="{BB962C8B-B14F-4D97-AF65-F5344CB8AC3E}">
        <p14:creationId xmlns:p14="http://schemas.microsoft.com/office/powerpoint/2010/main" val="187908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5</a:t>
            </a:fld>
            <a:endParaRPr lang="en-US"/>
          </a:p>
        </p:txBody>
      </p:sp>
    </p:spTree>
    <p:extLst>
      <p:ext uri="{BB962C8B-B14F-4D97-AF65-F5344CB8AC3E}">
        <p14:creationId xmlns:p14="http://schemas.microsoft.com/office/powerpoint/2010/main" val="194105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Regression </a:t>
            </a:r>
          </a:p>
          <a:p>
            <a:r>
              <a:rPr lang="en-US" dirty="0" smtClean="0"/>
              <a:t> - E.g. Predicting house price</a:t>
            </a:r>
            <a:r>
              <a:rPr lang="en-US" baseline="0" dirty="0" smtClean="0"/>
              <a:t>s based on weather data and square feet. Checking what the price of your house would be </a:t>
            </a:r>
          </a:p>
          <a:p>
            <a:endParaRPr lang="en-US" baseline="0" dirty="0" smtClean="0"/>
          </a:p>
          <a:p>
            <a:r>
              <a:rPr lang="en-US" baseline="0" dirty="0" smtClean="0"/>
              <a:t>Classification</a:t>
            </a:r>
          </a:p>
          <a:p>
            <a:r>
              <a:rPr lang="en-US" baseline="0" dirty="0" smtClean="0"/>
              <a:t>  - Prediction of a Malignant or Benign </a:t>
            </a:r>
          </a:p>
          <a:p>
            <a:endParaRPr lang="en-US" baseline="0" dirty="0" smtClean="0"/>
          </a:p>
          <a:p>
            <a:r>
              <a:rPr lang="en-US" baseline="0" dirty="0" smtClean="0"/>
              <a:t>Unsupervised learning</a:t>
            </a:r>
          </a:p>
          <a:p>
            <a:r>
              <a:rPr lang="en-US" baseline="0" dirty="0" smtClean="0"/>
              <a:t> - clustering</a:t>
            </a:r>
          </a:p>
          <a:p>
            <a:r>
              <a:rPr lang="en-US" baseline="0" dirty="0" smtClean="0"/>
              <a:t>    - gene data</a:t>
            </a:r>
          </a:p>
          <a:p>
            <a:r>
              <a:rPr lang="en-US" baseline="0" dirty="0" smtClean="0"/>
              <a:t>   - image processing</a:t>
            </a:r>
          </a:p>
          <a:p>
            <a:r>
              <a:rPr lang="en-US" baseline="0" dirty="0" smtClean="0"/>
              <a:t>	- 2d to 3d</a:t>
            </a:r>
          </a:p>
          <a:p>
            <a:r>
              <a:rPr lang="en-US" baseline="0" dirty="0" smtClean="0"/>
              <a:t>  - social network analysis</a:t>
            </a:r>
          </a:p>
          <a:p>
            <a:r>
              <a:rPr lang="en-US" baseline="0" dirty="0" smtClean="0"/>
              <a:t>  - market segmentation</a:t>
            </a:r>
          </a:p>
          <a:p>
            <a:r>
              <a:rPr lang="en-US" baseline="0" dirty="0" smtClean="0"/>
              <a:t>  - astronomical data analysis</a:t>
            </a:r>
            <a:endParaRPr lang="en-US" dirty="0" smtClean="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6</a:t>
            </a:fld>
            <a:endParaRPr lang="en-US"/>
          </a:p>
        </p:txBody>
      </p:sp>
    </p:spTree>
    <p:extLst>
      <p:ext uri="{BB962C8B-B14F-4D97-AF65-F5344CB8AC3E}">
        <p14:creationId xmlns:p14="http://schemas.microsoft.com/office/powerpoint/2010/main" val="569865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4514" name="Notes Placeholder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pPr>
              <a:spcBef>
                <a:spcPct val="0"/>
              </a:spcBef>
            </a:pPr>
            <a:r>
              <a:rPr lang="en-US" dirty="0" smtClean="0"/>
              <a:t>Supervised</a:t>
            </a:r>
            <a:r>
              <a:rPr lang="en-US" baseline="0" dirty="0" smtClean="0"/>
              <a:t> learning (aka predictive modeling)</a:t>
            </a:r>
          </a:p>
          <a:p>
            <a:pPr>
              <a:spcBef>
                <a:spcPct val="0"/>
              </a:spcBef>
            </a:pPr>
            <a:r>
              <a:rPr lang="en-US" baseline="0" dirty="0" smtClean="0"/>
              <a:t>Here we have a “</a:t>
            </a:r>
            <a:r>
              <a:rPr lang="en-US" baseline="0" dirty="0" err="1" smtClean="0"/>
              <a:t>labled</a:t>
            </a:r>
            <a:r>
              <a:rPr lang="en-US" baseline="0" dirty="0" smtClean="0"/>
              <a:t> dataset” that used to “learn” the predictive model. Our target function (in this diagram a label of 1 or 2 – classification) needs to be defined based on the problem we are trying to solve. For example: spam or no-spam.</a:t>
            </a:r>
          </a:p>
          <a:p>
            <a:pPr>
              <a:spcBef>
                <a:spcPct val="0"/>
              </a:spcBef>
            </a:pPr>
            <a:r>
              <a:rPr lang="en-US" baseline="0" dirty="0" smtClean="0"/>
              <a:t>After training the model is completed, we get a “model” which is essentially a representation of the learned function (usually very small in size). </a:t>
            </a:r>
          </a:p>
          <a:p>
            <a:pPr>
              <a:spcBef>
                <a:spcPct val="0"/>
              </a:spcBef>
            </a:pPr>
            <a:r>
              <a:rPr lang="en-US" baseline="0" dirty="0" smtClean="0"/>
              <a:t>When we want to “</a:t>
            </a:r>
            <a:r>
              <a:rPr lang="en-US" baseline="0" dirty="0" err="1" smtClean="0"/>
              <a:t>predcit</a:t>
            </a:r>
            <a:r>
              <a:rPr lang="en-US" baseline="0" dirty="0" smtClean="0"/>
              <a:t>” or “Score”, then we apply the model to one or more instances (rows) and ask the model to “predict” the target variable (in this case 1 or 2).</a:t>
            </a:r>
          </a:p>
          <a:p>
            <a:pPr>
              <a:spcBef>
                <a:spcPct val="0"/>
              </a:spcBef>
            </a:pPr>
            <a:endParaRPr lang="en-US" dirty="0" smtClean="0"/>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624D79-9ACB-47FB-82BA-5139D0D8EB54}" type="slidenum">
              <a:rPr lang="en-US">
                <a:solidFill>
                  <a:prstClr val="black"/>
                </a:solidFill>
                <a:latin typeface="Calibri"/>
                <a:cs typeface="Arial" charset="0"/>
              </a:rPr>
              <a:pPr fontAlgn="base">
                <a:spcBef>
                  <a:spcPct val="0"/>
                </a:spcBef>
                <a:spcAft>
                  <a:spcPct val="0"/>
                </a:spcAft>
              </a:pPr>
              <a:t>7</a:t>
            </a:fld>
            <a:endParaRPr lang="en-US">
              <a:solidFill>
                <a:prstClr val="black"/>
              </a:solidFill>
              <a:latin typeface="Calibri"/>
              <a:cs typeface="Arial" charset="0"/>
            </a:endParaRPr>
          </a:p>
        </p:txBody>
      </p:sp>
    </p:spTree>
    <p:extLst>
      <p:ext uri="{BB962C8B-B14F-4D97-AF65-F5344CB8AC3E}">
        <p14:creationId xmlns:p14="http://schemas.microsoft.com/office/powerpoint/2010/main" val="2080428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4514" name="Notes Placeholder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pPr>
              <a:spcBef>
                <a:spcPct val="0"/>
              </a:spcBef>
            </a:pPr>
            <a:r>
              <a:rPr lang="en-US" dirty="0" smtClean="0"/>
              <a:t>Unsupervised</a:t>
            </a:r>
            <a:r>
              <a:rPr lang="en-US" baseline="0" dirty="0" smtClean="0"/>
              <a:t> learning is broad category of various techniques. What is shown here is mostly “clustering”</a:t>
            </a:r>
          </a:p>
          <a:p>
            <a:pPr>
              <a:spcBef>
                <a:spcPct val="0"/>
              </a:spcBef>
            </a:pPr>
            <a:r>
              <a:rPr lang="en-US" baseline="0" dirty="0" smtClean="0"/>
              <a:t>But generally, the difference from supervised learning is that with unsupervised you don’t have a labeled dataset or a training set. You just have feature vectors and you’re trying to detect “naturally occurring patterns”.</a:t>
            </a:r>
          </a:p>
          <a:p>
            <a:pPr>
              <a:spcBef>
                <a:spcPct val="0"/>
              </a:spcBef>
            </a:pPr>
            <a:endParaRPr lang="en-US" dirty="0" smtClean="0"/>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624D79-9ACB-47FB-82BA-5139D0D8EB54}" type="slidenum">
              <a:rPr lang="en-US">
                <a:solidFill>
                  <a:prstClr val="black"/>
                </a:solidFill>
                <a:latin typeface="Calibri"/>
                <a:cs typeface="Arial" charset="0"/>
              </a:rPr>
              <a:pPr fontAlgn="base">
                <a:spcBef>
                  <a:spcPct val="0"/>
                </a:spcBef>
                <a:spcAft>
                  <a:spcPct val="0"/>
                </a:spcAft>
              </a:pPr>
              <a:t>8</a:t>
            </a:fld>
            <a:endParaRPr lang="en-US">
              <a:solidFill>
                <a:prstClr val="black"/>
              </a:solidFill>
              <a:latin typeface="Calibri"/>
              <a:cs typeface="Arial" charset="0"/>
            </a:endParaRPr>
          </a:p>
        </p:txBody>
      </p:sp>
    </p:spTree>
    <p:extLst>
      <p:ext uri="{BB962C8B-B14F-4D97-AF65-F5344CB8AC3E}">
        <p14:creationId xmlns:p14="http://schemas.microsoft.com/office/powerpoint/2010/main" val="1867037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4514" name="Notes Placeholder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pPr>
              <a:spcBef>
                <a:spcPct val="0"/>
              </a:spcBef>
            </a:pPr>
            <a:r>
              <a:rPr lang="en-US" dirty="0" smtClean="0"/>
              <a:t>A common</a:t>
            </a:r>
            <a:r>
              <a:rPr lang="en-US" baseline="0" dirty="0" smtClean="0"/>
              <a:t> example of supervised learning is: detecting spam.</a:t>
            </a:r>
          </a:p>
          <a:p>
            <a:pPr>
              <a:spcBef>
                <a:spcPct val="0"/>
              </a:spcBef>
            </a:pPr>
            <a:r>
              <a:rPr lang="en-US" baseline="0" dirty="0" smtClean="0"/>
              <a:t>We build a feature matrix where each row represents an email message in our training set, and our target function includes 2 classes: spam or “no spam”</a:t>
            </a:r>
          </a:p>
          <a:p>
            <a:pPr>
              <a:spcBef>
                <a:spcPct val="0"/>
              </a:spcBef>
            </a:pPr>
            <a:r>
              <a:rPr lang="en-US" baseline="0" dirty="0" smtClean="0"/>
              <a:t>The features are words or sequences of words that might appear or not-appear in the text. (e.g., “buy stock”)</a:t>
            </a:r>
            <a:endParaRPr lang="en-US" dirty="0" smtClean="0"/>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624D79-9ACB-47FB-82BA-5139D0D8EB54}" type="slidenum">
              <a:rPr lang="en-US">
                <a:cs typeface="Arial" charset="0"/>
              </a:rPr>
              <a:pPr fontAlgn="base">
                <a:spcBef>
                  <a:spcPct val="0"/>
                </a:spcBef>
                <a:spcAft>
                  <a:spcPct val="0"/>
                </a:spcAft>
              </a:pPr>
              <a:t>9</a:t>
            </a:fld>
            <a:endParaRPr lang="en-US">
              <a:cs typeface="Arial" charset="0"/>
            </a:endParaRPr>
          </a:p>
        </p:txBody>
      </p:sp>
    </p:spTree>
    <p:extLst>
      <p:ext uri="{BB962C8B-B14F-4D97-AF65-F5344CB8AC3E}">
        <p14:creationId xmlns:p14="http://schemas.microsoft.com/office/powerpoint/2010/main" val="1041895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Regression is similar to</a:t>
            </a:r>
            <a:r>
              <a:rPr lang="en-US" baseline="0" dirty="0" smtClean="0"/>
              <a:t> classification, but instead of predicting a class or category, we predict a continuous value.</a:t>
            </a:r>
            <a:br>
              <a:rPr lang="en-US" baseline="0" dirty="0" smtClean="0"/>
            </a:br>
            <a:r>
              <a:rPr lang="en-US" baseline="0" dirty="0" smtClean="0"/>
              <a:t>For example, predict a risk score for a loan based on various features about the loan and/or the person requesting the loan.</a:t>
            </a:r>
          </a:p>
          <a:p>
            <a:endParaRPr lang="en-US" baseline="0" dirty="0" smtClean="0"/>
          </a:p>
          <a:p>
            <a:r>
              <a:rPr lang="en-US" baseline="0" dirty="0" smtClean="0"/>
              <a:t>Like with classification, there are many different algorithms available, some are noted in the slide.</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10</a:t>
            </a:fld>
            <a:endParaRPr lang="en-US" dirty="0"/>
          </a:p>
        </p:txBody>
      </p:sp>
    </p:spTree>
    <p:extLst>
      <p:ext uri="{BB962C8B-B14F-4D97-AF65-F5344CB8AC3E}">
        <p14:creationId xmlns:p14="http://schemas.microsoft.com/office/powerpoint/2010/main" val="847926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rot="5400000">
            <a:off x="2874763" y="-1217413"/>
            <a:ext cx="3394472"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6012655" y="771525"/>
            <a:ext cx="3290888"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9" name="Shape 79"/>
          <p:cNvSpPr txBox="1">
            <a:spLocks noGrp="1"/>
          </p:cNvSpPr>
          <p:nvPr>
            <p:ph type="body" idx="1"/>
          </p:nvPr>
        </p:nvSpPr>
        <p:spPr>
          <a:xfrm rot="5400000">
            <a:off x="1821656" y="-1209674"/>
            <a:ext cx="3290888"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14300" y="130969"/>
            <a:ext cx="8915400" cy="640556"/>
          </a:xfrm>
        </p:spPr>
        <p:txBody>
          <a:bodyPr/>
          <a:lstStyle/>
          <a:p>
            <a:r>
              <a:rPr lang="en-US"/>
              <a:t>Click to edit Master title style</a:t>
            </a:r>
          </a:p>
        </p:txBody>
      </p:sp>
    </p:spTree>
    <p:extLst>
      <p:ext uri="{BB962C8B-B14F-4D97-AF65-F5344CB8AC3E}">
        <p14:creationId xmlns:p14="http://schemas.microsoft.com/office/powerpoint/2010/main" val="902900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66760" y="1"/>
            <a:ext cx="8741880" cy="483577"/>
          </a:xfrm>
        </p:spPr>
        <p:txBody>
          <a:bodyPr/>
          <a:lstStyle>
            <a:lvl1pPr>
              <a:defRPr sz="2700"/>
            </a:lvl1pPr>
          </a:lstStyle>
          <a:p>
            <a:r>
              <a:rPr lang="en-US" dirty="0"/>
              <a:t>Click to edit Master title style</a:t>
            </a:r>
          </a:p>
        </p:txBody>
      </p:sp>
      <p:sp>
        <p:nvSpPr>
          <p:cNvPr id="8" name="Text Placeholder 7"/>
          <p:cNvSpPr>
            <a:spLocks noGrp="1"/>
          </p:cNvSpPr>
          <p:nvPr>
            <p:ph type="body" sz="quarter" idx="10"/>
          </p:nvPr>
        </p:nvSpPr>
        <p:spPr>
          <a:xfrm>
            <a:off x="290514" y="483578"/>
            <a:ext cx="7719280" cy="385054"/>
          </a:xfrm>
        </p:spPr>
        <p:txBody>
          <a:bodyPr/>
          <a:lstStyle>
            <a:lvl1pPr marL="0" indent="0">
              <a:buNone/>
              <a:defRPr sz="18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085454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Simple Slide">
    <p:spTree>
      <p:nvGrpSpPr>
        <p:cNvPr id="1" name=""/>
        <p:cNvGrpSpPr/>
        <p:nvPr/>
      </p:nvGrpSpPr>
      <p:grpSpPr>
        <a:xfrm>
          <a:off x="0" y="0"/>
          <a:ext cx="0" cy="0"/>
          <a:chOff x="0" y="0"/>
          <a:chExt cx="0" cy="0"/>
        </a:xfrm>
      </p:grpSpPr>
      <p:cxnSp>
        <p:nvCxnSpPr>
          <p:cNvPr id="4" name="Straight Connector 3"/>
          <p:cNvCxnSpPr/>
          <p:nvPr userDrawn="1"/>
        </p:nvCxnSpPr>
        <p:spPr>
          <a:xfrm>
            <a:off x="0" y="762000"/>
            <a:ext cx="9144000" cy="1191"/>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873919"/>
            <a:ext cx="8229600" cy="3715941"/>
          </a:xfrm>
          <a:prstGeom prst="rect">
            <a:avLst/>
          </a:prstGeom>
        </p:spPr>
        <p:txBody>
          <a:bodyPr vert="horz"/>
          <a:lstStyle>
            <a:lvl1pPr marL="126206" indent="-126206">
              <a:buClr>
                <a:srgbClr val="69BE28"/>
              </a:buClr>
              <a:defRPr sz="1350" b="1" i="0">
                <a:latin typeface="Arial"/>
                <a:cs typeface="Arial"/>
              </a:defRPr>
            </a:lvl1pPr>
            <a:lvl2pPr marL="425054" indent="-126206">
              <a:buFont typeface="Lucida Grande"/>
              <a:buChar char="–"/>
              <a:defRPr sz="1200"/>
            </a:lvl2pPr>
            <a:lvl3pPr marL="810816" indent="-125016">
              <a:spcAft>
                <a:spcPts val="900"/>
              </a:spcAft>
              <a:buFont typeface="Lucida Grande"/>
              <a:buChar char="–"/>
              <a:defRPr sz="1050"/>
            </a:lvl3pPr>
            <a:lvl4pPr marL="1157288" indent="-128588">
              <a:defRPr sz="1050"/>
            </a:lvl4pPr>
            <a:lvl5pPr marL="1503760" indent="-132160">
              <a:buFont typeface="Lucida Grande"/>
              <a:buChar cha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9035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imple Slide">
    <p:spTree>
      <p:nvGrpSpPr>
        <p:cNvPr id="1" name=""/>
        <p:cNvGrpSpPr/>
        <p:nvPr/>
      </p:nvGrpSpPr>
      <p:grpSpPr>
        <a:xfrm>
          <a:off x="0" y="0"/>
          <a:ext cx="0" cy="0"/>
          <a:chOff x="0" y="0"/>
          <a:chExt cx="0" cy="0"/>
        </a:xfrm>
      </p:grpSpPr>
      <p:cxnSp>
        <p:nvCxnSpPr>
          <p:cNvPr id="4" name="Straight Connector 3"/>
          <p:cNvCxnSpPr/>
          <p:nvPr userDrawn="1"/>
        </p:nvCxnSpPr>
        <p:spPr>
          <a:xfrm>
            <a:off x="0" y="762000"/>
            <a:ext cx="9144000" cy="1191"/>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873919"/>
            <a:ext cx="8229600" cy="3715941"/>
          </a:xfrm>
          <a:prstGeom prst="rect">
            <a:avLst/>
          </a:prstGeom>
        </p:spPr>
        <p:txBody>
          <a:bodyPr vert="horz"/>
          <a:lstStyle>
            <a:lvl1pPr marL="126206" indent="-126206">
              <a:buClr>
                <a:srgbClr val="69BE28"/>
              </a:buClr>
              <a:defRPr sz="1350" b="1" i="0">
                <a:latin typeface="Arial"/>
                <a:cs typeface="Arial"/>
              </a:defRPr>
            </a:lvl1pPr>
            <a:lvl2pPr marL="425054" indent="-126206">
              <a:buFont typeface="Lucida Grande"/>
              <a:buChar char="–"/>
              <a:defRPr sz="1200"/>
            </a:lvl2pPr>
            <a:lvl3pPr marL="810816" indent="-125016">
              <a:spcAft>
                <a:spcPts val="900"/>
              </a:spcAft>
              <a:buFont typeface="Lucida Grande"/>
              <a:buChar char="–"/>
              <a:defRPr sz="1050"/>
            </a:lvl3pPr>
            <a:lvl4pPr marL="1157288" indent="-128588">
              <a:defRPr sz="1050"/>
            </a:lvl4pPr>
            <a:lvl5pPr marL="1503760" indent="-132160">
              <a:buFont typeface="Lucida Grande"/>
              <a:buChar cha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561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Simple Slide">
    <p:spTree>
      <p:nvGrpSpPr>
        <p:cNvPr id="1" name=""/>
        <p:cNvGrpSpPr/>
        <p:nvPr/>
      </p:nvGrpSpPr>
      <p:grpSpPr>
        <a:xfrm>
          <a:off x="0" y="0"/>
          <a:ext cx="0" cy="0"/>
          <a:chOff x="0" y="0"/>
          <a:chExt cx="0" cy="0"/>
        </a:xfrm>
      </p:grpSpPr>
      <p:cxnSp>
        <p:nvCxnSpPr>
          <p:cNvPr id="4" name="Straight Connector 3"/>
          <p:cNvCxnSpPr/>
          <p:nvPr userDrawn="1"/>
        </p:nvCxnSpPr>
        <p:spPr>
          <a:xfrm>
            <a:off x="0" y="762000"/>
            <a:ext cx="9144000" cy="1191"/>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873919"/>
            <a:ext cx="8229600" cy="3715941"/>
          </a:xfrm>
          <a:prstGeom prst="rect">
            <a:avLst/>
          </a:prstGeom>
        </p:spPr>
        <p:txBody>
          <a:bodyPr vert="horz"/>
          <a:lstStyle>
            <a:lvl1pPr marL="126206" indent="-126206">
              <a:buClr>
                <a:srgbClr val="69BE28"/>
              </a:buClr>
              <a:defRPr sz="1350" b="1" i="0">
                <a:latin typeface="Arial"/>
                <a:cs typeface="Arial"/>
              </a:defRPr>
            </a:lvl1pPr>
            <a:lvl2pPr marL="425054" indent="-126206">
              <a:buFont typeface="Lucida Grande"/>
              <a:buChar char="–"/>
              <a:defRPr sz="1200"/>
            </a:lvl2pPr>
            <a:lvl3pPr marL="810816" indent="-125016">
              <a:spcAft>
                <a:spcPts val="900"/>
              </a:spcAft>
              <a:buFont typeface="Lucida Grande"/>
              <a:buChar char="–"/>
              <a:defRPr sz="1050"/>
            </a:lvl3pPr>
            <a:lvl4pPr marL="1157288" indent="-128588">
              <a:defRPr sz="1050"/>
            </a:lvl4pPr>
            <a:lvl5pPr marL="1503760" indent="-132160">
              <a:buFont typeface="Lucida Grande"/>
              <a:buChar cha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973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Simple Slide">
    <p:spTree>
      <p:nvGrpSpPr>
        <p:cNvPr id="1" name=""/>
        <p:cNvGrpSpPr/>
        <p:nvPr/>
      </p:nvGrpSpPr>
      <p:grpSpPr>
        <a:xfrm>
          <a:off x="0" y="0"/>
          <a:ext cx="0" cy="0"/>
          <a:chOff x="0" y="0"/>
          <a:chExt cx="0" cy="0"/>
        </a:xfrm>
      </p:grpSpPr>
      <p:cxnSp>
        <p:nvCxnSpPr>
          <p:cNvPr id="4" name="Straight Connector 3"/>
          <p:cNvCxnSpPr/>
          <p:nvPr userDrawn="1"/>
        </p:nvCxnSpPr>
        <p:spPr>
          <a:xfrm>
            <a:off x="0" y="762000"/>
            <a:ext cx="9144000" cy="1191"/>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873919"/>
            <a:ext cx="8229600" cy="3715941"/>
          </a:xfrm>
          <a:prstGeom prst="rect">
            <a:avLst/>
          </a:prstGeom>
        </p:spPr>
        <p:txBody>
          <a:bodyPr vert="horz"/>
          <a:lstStyle>
            <a:lvl1pPr marL="126206" indent="-126206">
              <a:buClr>
                <a:srgbClr val="69BE28"/>
              </a:buClr>
              <a:defRPr sz="1350" b="1" i="0">
                <a:latin typeface="Arial"/>
                <a:cs typeface="Arial"/>
              </a:defRPr>
            </a:lvl1pPr>
            <a:lvl2pPr marL="425054" indent="-126206">
              <a:buFont typeface="Lucida Grande"/>
              <a:buChar char="–"/>
              <a:defRPr sz="1200"/>
            </a:lvl2pPr>
            <a:lvl3pPr marL="810816" indent="-125016">
              <a:spcAft>
                <a:spcPts val="900"/>
              </a:spcAft>
              <a:buFont typeface="Lucida Grande"/>
              <a:buChar char="–"/>
              <a:defRPr sz="1050"/>
            </a:lvl3pPr>
            <a:lvl4pPr marL="1157288" indent="-128588">
              <a:defRPr sz="1050"/>
            </a:lvl4pPr>
            <a:lvl5pPr marL="1503760" indent="-132160">
              <a:buFont typeface="Lucida Grande"/>
              <a:buChar cha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681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Simple Slide">
    <p:spTree>
      <p:nvGrpSpPr>
        <p:cNvPr id="1" name=""/>
        <p:cNvGrpSpPr/>
        <p:nvPr/>
      </p:nvGrpSpPr>
      <p:grpSpPr>
        <a:xfrm>
          <a:off x="0" y="0"/>
          <a:ext cx="0" cy="0"/>
          <a:chOff x="0" y="0"/>
          <a:chExt cx="0" cy="0"/>
        </a:xfrm>
      </p:grpSpPr>
      <p:cxnSp>
        <p:nvCxnSpPr>
          <p:cNvPr id="4" name="Straight Connector 3"/>
          <p:cNvCxnSpPr/>
          <p:nvPr userDrawn="1"/>
        </p:nvCxnSpPr>
        <p:spPr>
          <a:xfrm>
            <a:off x="0" y="762000"/>
            <a:ext cx="9144000" cy="1191"/>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873919"/>
            <a:ext cx="8229600" cy="3715941"/>
          </a:xfrm>
          <a:prstGeom prst="rect">
            <a:avLst/>
          </a:prstGeom>
        </p:spPr>
        <p:txBody>
          <a:bodyPr vert="horz"/>
          <a:lstStyle>
            <a:lvl1pPr marL="126206" indent="-126206">
              <a:buClr>
                <a:srgbClr val="69BE28"/>
              </a:buClr>
              <a:defRPr sz="1350" b="1" i="0">
                <a:latin typeface="Arial"/>
                <a:cs typeface="Arial"/>
              </a:defRPr>
            </a:lvl1pPr>
            <a:lvl2pPr marL="425054" indent="-126206">
              <a:buFont typeface="Lucida Grande"/>
              <a:buChar char="–"/>
              <a:defRPr sz="1200"/>
            </a:lvl2pPr>
            <a:lvl3pPr marL="810816" indent="-125016">
              <a:spcAft>
                <a:spcPts val="900"/>
              </a:spcAft>
              <a:buFont typeface="Lucida Grande"/>
              <a:buChar char="–"/>
              <a:defRPr sz="1050"/>
            </a:lvl3pPr>
            <a:lvl4pPr marL="1157288" indent="-128588">
              <a:defRPr sz="1050"/>
            </a:lvl4pPr>
            <a:lvl5pPr marL="1503760" indent="-132160">
              <a:buFont typeface="Lucida Grande"/>
              <a:buChar cha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5903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Simple Slide">
    <p:spTree>
      <p:nvGrpSpPr>
        <p:cNvPr id="1" name=""/>
        <p:cNvGrpSpPr/>
        <p:nvPr/>
      </p:nvGrpSpPr>
      <p:grpSpPr>
        <a:xfrm>
          <a:off x="0" y="0"/>
          <a:ext cx="0" cy="0"/>
          <a:chOff x="0" y="0"/>
          <a:chExt cx="0" cy="0"/>
        </a:xfrm>
      </p:grpSpPr>
      <p:cxnSp>
        <p:nvCxnSpPr>
          <p:cNvPr id="4" name="Straight Connector 3"/>
          <p:cNvCxnSpPr/>
          <p:nvPr userDrawn="1"/>
        </p:nvCxnSpPr>
        <p:spPr>
          <a:xfrm>
            <a:off x="0" y="762000"/>
            <a:ext cx="9144000" cy="1191"/>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873919"/>
            <a:ext cx="8229600" cy="3715941"/>
          </a:xfrm>
          <a:prstGeom prst="rect">
            <a:avLst/>
          </a:prstGeom>
        </p:spPr>
        <p:txBody>
          <a:bodyPr vert="horz"/>
          <a:lstStyle>
            <a:lvl1pPr marL="126206" indent="-126206">
              <a:buClr>
                <a:srgbClr val="69BE28"/>
              </a:buClr>
              <a:defRPr sz="1350" b="1" i="0">
                <a:latin typeface="Arial"/>
                <a:cs typeface="Arial"/>
              </a:defRPr>
            </a:lvl1pPr>
            <a:lvl2pPr marL="425054" indent="-126206">
              <a:buFont typeface="Lucida Grande"/>
              <a:buChar char="–"/>
              <a:defRPr sz="1200"/>
            </a:lvl2pPr>
            <a:lvl3pPr marL="810816" indent="-125016">
              <a:spcAft>
                <a:spcPts val="900"/>
              </a:spcAft>
              <a:buFont typeface="Lucida Grande"/>
              <a:buChar char="–"/>
              <a:defRPr sz="1050"/>
            </a:lvl3pPr>
            <a:lvl4pPr marL="1157288" indent="-128588">
              <a:defRPr sz="1050"/>
            </a:lvl4pPr>
            <a:lvl5pPr marL="1503760" indent="-132160">
              <a:buFont typeface="Lucida Grande"/>
              <a:buChar cha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1267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228112" y="205978"/>
            <a:ext cx="8763487" cy="536971"/>
          </a:xfrm>
          <a:prstGeom prst="rect">
            <a:avLst/>
          </a:prstGeom>
          <a:noFill/>
          <a:ln>
            <a:noFill/>
          </a:ln>
        </p:spPr>
        <p:txBody>
          <a:bodyPr lIns="91425" tIns="91425" rIns="91425" bIns="91425" anchor="t" anchorCtr="0"/>
          <a:lstStyle>
            <a:lvl1pPr marL="0" marR="0" lvl="0" indent="0" algn="l" rtl="0">
              <a:spcBef>
                <a:spcPts val="0"/>
              </a:spcBef>
              <a:buClr>
                <a:srgbClr val="0773B6"/>
              </a:buClr>
              <a:buFont typeface="Calibri"/>
              <a:buNone/>
              <a:defRPr sz="2600" b="1" i="0" u="none" strike="noStrike" cap="none">
                <a:solidFill>
                  <a:srgbClr val="0773B6"/>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228112" y="923491"/>
            <a:ext cx="8763487" cy="3394472"/>
          </a:xfrm>
          <a:prstGeom prst="rect">
            <a:avLst/>
          </a:prstGeom>
          <a:noFill/>
          <a:ln>
            <a:noFill/>
          </a:ln>
        </p:spPr>
        <p:txBody>
          <a:bodyPr lIns="91425" tIns="91425" rIns="91425" bIns="91425" anchor="t" anchorCtr="0"/>
          <a:lstStyle>
            <a:lvl1pPr marL="342900" marR="0" lvl="0" indent="-139700" algn="l" rtl="0">
              <a:spcBef>
                <a:spcPts val="640"/>
              </a:spcBef>
              <a:buClr>
                <a:srgbClr val="343533"/>
              </a:buClr>
              <a:buSzPct val="100000"/>
              <a:buFont typeface="Arial"/>
              <a:buChar char="•"/>
              <a:defRPr sz="3200" b="0" i="0" u="none" strike="noStrike" cap="none">
                <a:solidFill>
                  <a:srgbClr val="343533"/>
                </a:solidFill>
                <a:latin typeface="Calibri"/>
                <a:ea typeface="Calibri"/>
                <a:cs typeface="Calibri"/>
                <a:sym typeface="Calibri"/>
              </a:defRPr>
            </a:lvl1pPr>
            <a:lvl2pPr marL="742950" marR="0" lvl="1" indent="-107950" algn="l" rtl="0">
              <a:spcBef>
                <a:spcPts val="560"/>
              </a:spcBef>
              <a:buClr>
                <a:srgbClr val="343533"/>
              </a:buClr>
              <a:buSzPct val="100000"/>
              <a:buFont typeface="Arial"/>
              <a:buChar char="–"/>
              <a:defRPr sz="2800" b="0" i="0" u="none" strike="noStrike" cap="none">
                <a:solidFill>
                  <a:srgbClr val="343533"/>
                </a:solidFill>
                <a:latin typeface="Calibri"/>
                <a:ea typeface="Calibri"/>
                <a:cs typeface="Calibri"/>
                <a:sym typeface="Calibri"/>
              </a:defRPr>
            </a:lvl2pPr>
            <a:lvl3pPr marL="1143000" marR="0" lvl="2" indent="-76200" algn="l" rtl="0">
              <a:spcBef>
                <a:spcPts val="480"/>
              </a:spcBef>
              <a:buClr>
                <a:srgbClr val="343533"/>
              </a:buClr>
              <a:buSzPct val="100000"/>
              <a:buFont typeface="Arial"/>
              <a:buChar char="•"/>
              <a:defRPr sz="2400" b="0" i="0" u="none" strike="noStrike" cap="none">
                <a:solidFill>
                  <a:srgbClr val="343533"/>
                </a:solidFill>
                <a:latin typeface="Calibri"/>
                <a:ea typeface="Calibri"/>
                <a:cs typeface="Calibri"/>
                <a:sym typeface="Calibri"/>
              </a:defRPr>
            </a:lvl3pPr>
            <a:lvl4pPr marL="1600200" marR="0" lvl="3" indent="-101600" algn="l" rtl="0">
              <a:spcBef>
                <a:spcPts val="400"/>
              </a:spcBef>
              <a:buClr>
                <a:srgbClr val="343533"/>
              </a:buClr>
              <a:buSzPct val="100000"/>
              <a:buFont typeface="Arial"/>
              <a:buChar char="–"/>
              <a:defRPr sz="2000" b="0" i="0" u="none" strike="noStrike" cap="none">
                <a:solidFill>
                  <a:srgbClr val="343533"/>
                </a:solidFill>
                <a:latin typeface="Calibri"/>
                <a:ea typeface="Calibri"/>
                <a:cs typeface="Calibri"/>
                <a:sym typeface="Calibri"/>
              </a:defRPr>
            </a:lvl4pPr>
            <a:lvl5pPr marL="2057400" marR="0" lvl="4" indent="-101600" algn="l" rtl="0">
              <a:spcBef>
                <a:spcPts val="400"/>
              </a:spcBef>
              <a:buClr>
                <a:srgbClr val="343533"/>
              </a:buClr>
              <a:buSzPct val="100000"/>
              <a:buFont typeface="Arial"/>
              <a:buChar char="»"/>
              <a:defRPr sz="2000" b="0" i="0" u="none" strike="noStrike" cap="none">
                <a:solidFill>
                  <a:srgbClr val="343533"/>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p:nvPr/>
        </p:nvSpPr>
        <p:spPr>
          <a:xfrm>
            <a:off x="0" y="0"/>
            <a:ext cx="9144000" cy="57150"/>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25" name="Shape 25" descr="E:\Work\japan\Aloki\Qbole\PPT\New folder\From Alpesh\ref\Logo Main .png"/>
          <p:cNvPicPr preferRelativeResize="0"/>
          <p:nvPr/>
        </p:nvPicPr>
        <p:blipFill rotWithShape="1">
          <a:blip r:embed="rId2">
            <a:alphaModFix/>
          </a:blip>
          <a:srcRect/>
          <a:stretch/>
        </p:blipFill>
        <p:spPr>
          <a:xfrm>
            <a:off x="8481796" y="4808241"/>
            <a:ext cx="501502" cy="20936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Simple Slide">
    <p:spTree>
      <p:nvGrpSpPr>
        <p:cNvPr id="1" name=""/>
        <p:cNvGrpSpPr/>
        <p:nvPr/>
      </p:nvGrpSpPr>
      <p:grpSpPr>
        <a:xfrm>
          <a:off x="0" y="0"/>
          <a:ext cx="0" cy="0"/>
          <a:chOff x="0" y="0"/>
          <a:chExt cx="0" cy="0"/>
        </a:xfrm>
      </p:grpSpPr>
      <p:cxnSp>
        <p:nvCxnSpPr>
          <p:cNvPr id="4" name="Straight Connector 3"/>
          <p:cNvCxnSpPr/>
          <p:nvPr userDrawn="1"/>
        </p:nvCxnSpPr>
        <p:spPr>
          <a:xfrm>
            <a:off x="0" y="762000"/>
            <a:ext cx="9144000" cy="1191"/>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873919"/>
            <a:ext cx="8229600" cy="3715941"/>
          </a:xfrm>
          <a:prstGeom prst="rect">
            <a:avLst/>
          </a:prstGeom>
        </p:spPr>
        <p:txBody>
          <a:bodyPr vert="horz"/>
          <a:lstStyle>
            <a:lvl1pPr marL="126206" indent="-126206">
              <a:buClr>
                <a:srgbClr val="69BE28"/>
              </a:buClr>
              <a:defRPr sz="1350" b="1" i="0">
                <a:latin typeface="Arial"/>
                <a:cs typeface="Arial"/>
              </a:defRPr>
            </a:lvl1pPr>
            <a:lvl2pPr marL="425054" indent="-126206">
              <a:buFont typeface="Lucida Grande"/>
              <a:buChar char="–"/>
              <a:defRPr sz="1200"/>
            </a:lvl2pPr>
            <a:lvl3pPr marL="810816" indent="-125016">
              <a:spcAft>
                <a:spcPts val="900"/>
              </a:spcAft>
              <a:buFont typeface="Lucida Grande"/>
              <a:buChar char="–"/>
              <a:defRPr sz="1050"/>
            </a:lvl3pPr>
            <a:lvl4pPr marL="1157288" indent="-128588">
              <a:defRPr sz="1050"/>
            </a:lvl4pPr>
            <a:lvl5pPr marL="1503760" indent="-132160">
              <a:buFont typeface="Lucida Grande"/>
              <a:buChar cha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7041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829826"/>
            <a:ext cx="8229600" cy="3715941"/>
          </a:xfrm>
          <a:prstGeom prst="rect">
            <a:avLst/>
          </a:prstGeom>
        </p:spPr>
        <p:txBody>
          <a:bodyPr vert="horz"/>
          <a:lstStyle>
            <a:lvl1pPr marL="0" indent="0">
              <a:spcBef>
                <a:spcPts val="582"/>
              </a:spcBef>
              <a:buClr>
                <a:srgbClr val="69BE28"/>
              </a:buClr>
              <a:buFont typeface="Wingdings" charset="2"/>
              <a:buNone/>
              <a:defRPr sz="1800" b="1" i="0">
                <a:latin typeface="Arial"/>
                <a:cs typeface="Arial"/>
              </a:defRPr>
            </a:lvl1pPr>
            <a:lvl2pPr marL="167879" indent="-167879">
              <a:spcBef>
                <a:spcPts val="582"/>
              </a:spcBef>
              <a:buClr>
                <a:schemeClr val="accent1"/>
              </a:buClr>
              <a:buFont typeface="Wingdings" charset="2"/>
              <a:buChar char="§"/>
              <a:tabLst/>
              <a:defRPr sz="1500">
                <a:solidFill>
                  <a:srgbClr val="818A8F"/>
                </a:solidFill>
              </a:defRPr>
            </a:lvl2pPr>
            <a:lvl3pPr marL="473869" indent="-125016">
              <a:spcBef>
                <a:spcPts val="582"/>
              </a:spcBef>
              <a:spcAft>
                <a:spcPts val="0"/>
              </a:spcAft>
              <a:buFont typeface="Lucida Grande"/>
              <a:buChar char="–"/>
              <a:tabLst/>
              <a:defRPr sz="1350">
                <a:solidFill>
                  <a:srgbClr val="818A8F"/>
                </a:solidFill>
              </a:defRPr>
            </a:lvl3pPr>
            <a:lvl4pPr marL="685800" indent="-128588">
              <a:spcBef>
                <a:spcPts val="582"/>
              </a:spcBef>
              <a:spcAft>
                <a:spcPts val="0"/>
              </a:spcAft>
              <a:defRPr sz="1200">
                <a:solidFill>
                  <a:srgbClr val="818A8F"/>
                </a:solidFill>
              </a:defRPr>
            </a:lvl4pPr>
            <a:lvl5pPr marL="858441" indent="-132160">
              <a:spcBef>
                <a:spcPts val="582"/>
              </a:spcBef>
              <a:spcAft>
                <a:spcPts val="0"/>
              </a:spcAft>
              <a:buFont typeface="Lucida Grande"/>
              <a:buChar char="-"/>
              <a:defRPr sz="1050">
                <a:solidFill>
                  <a:srgbClr val="818A8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42031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722312" y="3305176"/>
            <a:ext cx="7772400" cy="102155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8" name="Shape 28"/>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9" name="Shape 29"/>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4" name="Shape 34"/>
          <p:cNvSpPr txBox="1">
            <a:spLocks noGrp="1"/>
          </p:cNvSpPr>
          <p:nvPr>
            <p:ph type="body" idx="1"/>
          </p:nvPr>
        </p:nvSpPr>
        <p:spPr>
          <a:xfrm>
            <a:off x="457200" y="900112"/>
            <a:ext cx="4038599" cy="2545556"/>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body" idx="2"/>
          </p:nvPr>
        </p:nvSpPr>
        <p:spPr>
          <a:xfrm>
            <a:off x="4648200" y="900112"/>
            <a:ext cx="4038599" cy="2545556"/>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57200" y="1631155"/>
            <a:ext cx="4040187" cy="2963465"/>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3"/>
          </p:nvPr>
        </p:nvSpPr>
        <p:spPr>
          <a:xfrm>
            <a:off x="4645026" y="1151334"/>
            <a:ext cx="4041774" cy="479821"/>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4"/>
          </p:nvPr>
        </p:nvSpPr>
        <p:spPr>
          <a:xfrm>
            <a:off x="4645026" y="1631155"/>
            <a:ext cx="4041774" cy="2963465"/>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0" name="Shape 5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04786"/>
            <a:ext cx="3008313" cy="871538"/>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3575050" y="204788"/>
            <a:ext cx="5111750" cy="4389834"/>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body" idx="2"/>
          </p:nvPr>
        </p:nvSpPr>
        <p:spPr>
          <a:xfrm>
            <a:off x="457200" y="1076325"/>
            <a:ext cx="3008313" cy="3518296"/>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a:spLocks noGrp="1"/>
          </p:cNvSpPr>
          <p:nvPr>
            <p:ph type="pic" idx="2"/>
          </p:nvPr>
        </p:nvSpPr>
        <p:spPr>
          <a:xfrm>
            <a:off x="1792288" y="459581"/>
            <a:ext cx="5486399" cy="30860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1"/>
          </p:nvPr>
        </p:nvSpPr>
        <p:spPr>
          <a:xfrm>
            <a:off x="1792288" y="4025503"/>
            <a:ext cx="5486399" cy="603647"/>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72" r:id="rId12"/>
    <p:sldLayoutId id="2147483673"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685800" y="1597819"/>
            <a:ext cx="7772400" cy="1102518"/>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endParaRPr sz="4400" b="0" i="0" u="none" strike="noStrike" cap="none">
              <a:solidFill>
                <a:schemeClr val="dk1"/>
              </a:solidFill>
              <a:latin typeface="Calibri"/>
              <a:ea typeface="Calibri"/>
              <a:cs typeface="Calibri"/>
              <a:sym typeface="Calibri"/>
            </a:endParaRPr>
          </a:p>
        </p:txBody>
      </p:sp>
      <p:sp>
        <p:nvSpPr>
          <p:cNvPr id="133" name="Shape 133"/>
          <p:cNvSpPr txBox="1">
            <a:spLocks noGrp="1"/>
          </p:cNvSpPr>
          <p:nvPr>
            <p:ph type="subTitle" idx="1"/>
          </p:nvPr>
        </p:nvSpPr>
        <p:spPr>
          <a:xfrm>
            <a:off x="1371600" y="2914650"/>
            <a:ext cx="6400799" cy="1314449"/>
          </a:xfrm>
          <a:prstGeom prst="rect">
            <a:avLst/>
          </a:prstGeom>
          <a:noFill/>
          <a:ln>
            <a:noFill/>
          </a:ln>
        </p:spPr>
        <p:txBody>
          <a:bodyPr lIns="91425" tIns="45700" rIns="91425" bIns="45700" anchor="t" anchorCtr="0">
            <a:noAutofit/>
          </a:bodyPr>
          <a:lstStyle/>
          <a:p>
            <a:pPr marL="0" marR="0" lvl="0" indent="0" algn="ctr" rtl="0">
              <a:spcBef>
                <a:spcPts val="0"/>
              </a:spcBef>
              <a:buClr>
                <a:srgbClr val="888888"/>
              </a:buClr>
              <a:buSzPct val="25000"/>
              <a:buFont typeface="Arial"/>
              <a:buNone/>
            </a:pPr>
            <a:endParaRPr sz="3200" b="0" i="0" u="none" strike="noStrike" cap="none">
              <a:solidFill>
                <a:srgbClr val="888888"/>
              </a:solidFill>
              <a:latin typeface="Calibri"/>
              <a:ea typeface="Calibri"/>
              <a:cs typeface="Calibri"/>
              <a:sym typeface="Calibri"/>
            </a:endParaRPr>
          </a:p>
        </p:txBody>
      </p:sp>
      <p:sp>
        <p:nvSpPr>
          <p:cNvPr id="134" name="Shape 134"/>
          <p:cNvSpPr/>
          <p:nvPr/>
        </p:nvSpPr>
        <p:spPr>
          <a:xfrm>
            <a:off x="0" y="0"/>
            <a:ext cx="9144000" cy="5143499"/>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grpSp>
        <p:nvGrpSpPr>
          <p:cNvPr id="135" name="Shape 135"/>
          <p:cNvGrpSpPr/>
          <p:nvPr/>
        </p:nvGrpSpPr>
        <p:grpSpPr>
          <a:xfrm>
            <a:off x="328344" y="3973112"/>
            <a:ext cx="4216282" cy="812285"/>
            <a:chOff x="523427" y="659975"/>
            <a:chExt cx="4216282" cy="812285"/>
          </a:xfrm>
        </p:grpSpPr>
        <p:pic>
          <p:nvPicPr>
            <p:cNvPr id="136" name="Shape 136" descr="E:\Work\japan\Aloki\Qbole\PPT\New folder\From Alpesh\ref\Logo White .png"/>
            <p:cNvPicPr preferRelativeResize="0"/>
            <p:nvPr/>
          </p:nvPicPr>
          <p:blipFill rotWithShape="1">
            <a:blip r:embed="rId3">
              <a:alphaModFix/>
            </a:blip>
            <a:srcRect/>
            <a:stretch/>
          </p:blipFill>
          <p:spPr>
            <a:xfrm>
              <a:off x="600341" y="659975"/>
              <a:ext cx="1249413" cy="521599"/>
            </a:xfrm>
            <a:prstGeom prst="rect">
              <a:avLst/>
            </a:prstGeom>
            <a:noFill/>
            <a:ln>
              <a:noFill/>
            </a:ln>
          </p:spPr>
        </p:pic>
        <p:sp>
          <p:nvSpPr>
            <p:cNvPr id="137" name="Shape 137"/>
            <p:cNvSpPr/>
            <p:nvPr/>
          </p:nvSpPr>
          <p:spPr>
            <a:xfrm>
              <a:off x="523427" y="1164483"/>
              <a:ext cx="4216282"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i="0" u="none" strike="noStrike" cap="none">
                  <a:solidFill>
                    <a:srgbClr val="EFEFEF"/>
                  </a:solidFill>
                  <a:latin typeface="Source Sans Pro ExtraLight"/>
                  <a:ea typeface="Source Sans Pro ExtraLight"/>
                  <a:cs typeface="Source Sans Pro ExtraLight"/>
                  <a:sym typeface="Source Sans Pro ExtraLight"/>
                </a:rPr>
                <a:t>The Cloud Data Platform for Insights-Driven Enterprises</a:t>
              </a:r>
            </a:p>
          </p:txBody>
        </p:sp>
      </p:grpSp>
      <p:sp>
        <p:nvSpPr>
          <p:cNvPr id="138" name="Shape 138"/>
          <p:cNvSpPr/>
          <p:nvPr/>
        </p:nvSpPr>
        <p:spPr>
          <a:xfrm>
            <a:off x="685800" y="1242825"/>
            <a:ext cx="7719300" cy="22467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4000" dirty="0" smtClean="0">
                <a:solidFill>
                  <a:schemeClr val="lt1"/>
                </a:solidFill>
                <a:latin typeface="Source Sans Pro ExtraLight"/>
                <a:ea typeface="Source Sans Pro ExtraLight"/>
                <a:cs typeface="Source Sans Pro ExtraLight"/>
                <a:sym typeface="Source Sans Pro ExtraLight"/>
              </a:rPr>
              <a:t>Machine Learning</a:t>
            </a:r>
            <a:endParaRPr lang="en-US" sz="4000" dirty="0">
              <a:solidFill>
                <a:schemeClr val="lt1"/>
              </a:solidFill>
              <a:latin typeface="Source Sans Pro ExtraLight"/>
              <a:ea typeface="Source Sans Pro ExtraLight"/>
              <a:cs typeface="Source Sans Pro ExtraLight"/>
              <a:sym typeface="Source Sans Pro ExtraLight"/>
            </a:endParaRPr>
          </a:p>
        </p:txBody>
      </p:sp>
      <p:sp>
        <p:nvSpPr>
          <p:cNvPr id="139" name="Shape 139"/>
          <p:cNvSpPr txBox="1"/>
          <p:nvPr/>
        </p:nvSpPr>
        <p:spPr>
          <a:xfrm>
            <a:off x="3151200" y="3049425"/>
            <a:ext cx="2841600" cy="492300"/>
          </a:xfrm>
          <a:prstGeom prst="rect">
            <a:avLst/>
          </a:prstGeom>
          <a:noFill/>
          <a:ln>
            <a:noFill/>
          </a:ln>
        </p:spPr>
        <p:txBody>
          <a:bodyPr lIns="91425" tIns="91425" rIns="91425" bIns="91425" anchor="t" anchorCtr="0">
            <a:noAutofit/>
          </a:bodyPr>
          <a:lstStyle/>
          <a:p>
            <a:pPr lvl="0" algn="ctr">
              <a:spcBef>
                <a:spcPts val="0"/>
              </a:spcBef>
              <a:buNone/>
            </a:pPr>
            <a:r>
              <a:rPr lang="en-US" sz="2400" dirty="0" smtClean="0">
                <a:solidFill>
                  <a:srgbClr val="F3F3F3"/>
                </a:solidFill>
                <a:latin typeface="Consolas"/>
                <a:ea typeface="Consolas"/>
                <a:cs typeface="Consolas"/>
                <a:sym typeface="Consolas"/>
              </a:rPr>
              <a:t>An Introduction</a:t>
            </a:r>
            <a:endParaRPr lang="en-US" sz="2400" dirty="0">
              <a:solidFill>
                <a:srgbClr val="F3F3F3"/>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300" b="1" dirty="0">
                <a:solidFill>
                  <a:srgbClr val="0773B6"/>
                </a:solidFill>
                <a:latin typeface="Calibri"/>
                <a:cs typeface="Calibri"/>
              </a:rPr>
              <a:t>Regression</a:t>
            </a:r>
            <a:r>
              <a:rPr lang="en-US" dirty="0" smtClean="0"/>
              <a:t> </a:t>
            </a:r>
            <a:r>
              <a:rPr lang="en-US" sz="2300" b="1" dirty="0">
                <a:solidFill>
                  <a:srgbClr val="0773B6"/>
                </a:solidFill>
                <a:latin typeface="Calibri"/>
                <a:cs typeface="Calibri"/>
              </a:rPr>
              <a:t>Analysis</a:t>
            </a:r>
            <a:endParaRPr lang="en-US" sz="2300" b="1" dirty="0">
              <a:solidFill>
                <a:srgbClr val="0773B6"/>
              </a:solidFill>
              <a:latin typeface="Calibri"/>
              <a:cs typeface="Calibri"/>
            </a:endParaRPr>
          </a:p>
        </p:txBody>
      </p:sp>
      <p:graphicFrame>
        <p:nvGraphicFramePr>
          <p:cNvPr id="12" name="Table 11"/>
          <p:cNvGraphicFramePr>
            <a:graphicFrameLocks noGrp="1"/>
          </p:cNvGraphicFramePr>
          <p:nvPr>
            <p:extLst>
              <p:ext uri="{D42A27DB-BD31-4B8C-83A1-F6EECF244321}">
                <p14:modId xmlns:p14="http://schemas.microsoft.com/office/powerpoint/2010/main" val="751455149"/>
              </p:ext>
            </p:extLst>
          </p:nvPr>
        </p:nvGraphicFramePr>
        <p:xfrm>
          <a:off x="1568864" y="991991"/>
          <a:ext cx="3059903" cy="1804035"/>
        </p:xfrm>
        <a:graphic>
          <a:graphicData uri="http://schemas.openxmlformats.org/drawingml/2006/table">
            <a:tbl>
              <a:tblPr firstRow="1" bandRow="1">
                <a:tableStyleId>{2D5ABB26-0587-4C30-8999-92F81FD0307C}</a:tableStyleId>
              </a:tblPr>
              <a:tblGrid>
                <a:gridCol w="573243"/>
                <a:gridCol w="632942"/>
                <a:gridCol w="736409"/>
                <a:gridCol w="1117309"/>
              </a:tblGrid>
              <a:tr h="257175">
                <a:tc>
                  <a:txBody>
                    <a:bodyPr/>
                    <a:lstStyle/>
                    <a:p>
                      <a:r>
                        <a:rPr lang="en-US" sz="1100" dirty="0" smtClean="0"/>
                        <a:t>ID</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Age</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City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Target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95000"/>
                      </a:schemeClr>
                    </a:solidFill>
                  </a:tcPr>
                </a:tc>
              </a:tr>
              <a:tr h="0">
                <a:tc>
                  <a:txBody>
                    <a:bodyPr/>
                    <a:lstStyle/>
                    <a:p>
                      <a:r>
                        <a:rPr lang="en-US" sz="1100" dirty="0" smtClean="0"/>
                        <a:t>101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25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SF</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$200</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95000"/>
                      </a:schemeClr>
                    </a:solidFill>
                  </a:tcPr>
                </a:tc>
              </a:tr>
              <a:tr h="257175">
                <a:tc>
                  <a:txBody>
                    <a:bodyPr/>
                    <a:lstStyle/>
                    <a:p>
                      <a:r>
                        <a:rPr lang="en-US" sz="1100" dirty="0" smtClean="0"/>
                        <a:t>102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35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LA</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$350</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95000"/>
                      </a:schemeClr>
                    </a:solidFill>
                  </a:tcPr>
                </a:tc>
              </a:tr>
              <a:tr h="257175">
                <a:tc>
                  <a:txBody>
                    <a:bodyPr/>
                    <a:lstStyle/>
                    <a:p>
                      <a:r>
                        <a:rPr lang="en-US" sz="1100" dirty="0" smtClean="0"/>
                        <a:t>103</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15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LA</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$25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95000"/>
                      </a:schemeClr>
                    </a:solidFill>
                  </a:tcPr>
                </a:tc>
              </a:tr>
              <a:tr h="257175">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95000"/>
                      </a:schemeClr>
                    </a:solidFill>
                  </a:tcPr>
                </a:tc>
              </a:tr>
              <a:tr h="257175">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95000"/>
                      </a:schemeClr>
                    </a:solidFill>
                  </a:tcPr>
                </a:tc>
              </a:tr>
              <a:tr h="274320">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endParaRPr lang="en-US" sz="1400" kern="1200" dirty="0">
                        <a:solidFill>
                          <a:schemeClr val="tx1"/>
                        </a:solidFill>
                        <a:latin typeface="+mn-lt"/>
                        <a:ea typeface="+mn-ea"/>
                        <a:cs typeface="+mn-cs"/>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DE5CD"/>
                    </a:solid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95000"/>
                      </a:schemeClr>
                    </a:solidFill>
                  </a:tcPr>
                </a:tc>
              </a:tr>
            </a:tbl>
          </a:graphicData>
        </a:graphic>
      </p:graphicFrame>
      <p:sp>
        <p:nvSpPr>
          <p:cNvPr id="14" name="TextBox 13"/>
          <p:cNvSpPr txBox="1"/>
          <p:nvPr/>
        </p:nvSpPr>
        <p:spPr>
          <a:xfrm>
            <a:off x="451553" y="1616196"/>
            <a:ext cx="914162" cy="685800"/>
          </a:xfrm>
          <a:prstGeom prst="rect">
            <a:avLst/>
          </a:prstGeom>
        </p:spPr>
        <p:txBody>
          <a:bodyPr vert="horz" wrap="none" lIns="68580" tIns="34290" rIns="68580" bIns="34290" rtlCol="0">
            <a:normAutofit/>
          </a:bodyPr>
          <a:lstStyle/>
          <a:p>
            <a:pPr defTabSz="342900">
              <a:spcBef>
                <a:spcPct val="20000"/>
              </a:spcBef>
            </a:pPr>
            <a:r>
              <a:rPr lang="en-US" sz="1350" kern="1200" dirty="0">
                <a:latin typeface="+mn-lt"/>
                <a:ea typeface="+mn-ea"/>
                <a:cs typeface="+mn-cs"/>
              </a:rPr>
              <a:t>Labeled</a:t>
            </a:r>
          </a:p>
          <a:p>
            <a:pPr defTabSz="342900">
              <a:spcBef>
                <a:spcPct val="20000"/>
              </a:spcBef>
            </a:pPr>
            <a:r>
              <a:rPr lang="en-US" sz="1050" dirty="0">
                <a:latin typeface="+mn-lt"/>
                <a:cs typeface="+mn-cs"/>
              </a:rPr>
              <a:t>d</a:t>
            </a:r>
            <a:r>
              <a:rPr lang="en-US" sz="1050" dirty="0">
                <a:latin typeface="+mn-lt"/>
                <a:cs typeface="+mn-cs"/>
              </a:rPr>
              <a:t>ataset</a:t>
            </a:r>
            <a:endParaRPr lang="en-US" sz="1350" kern="1200" dirty="0">
              <a:latin typeface="+mn-lt"/>
              <a:ea typeface="+mn-ea"/>
              <a:cs typeface="+mn-cs"/>
            </a:endParaRPr>
          </a:p>
        </p:txBody>
      </p:sp>
      <p:sp>
        <p:nvSpPr>
          <p:cNvPr id="15" name="TextBox 14"/>
          <p:cNvSpPr txBox="1"/>
          <p:nvPr/>
        </p:nvSpPr>
        <p:spPr>
          <a:xfrm>
            <a:off x="4903087" y="3444581"/>
            <a:ext cx="914162" cy="379377"/>
          </a:xfrm>
          <a:prstGeom prst="rect">
            <a:avLst/>
          </a:prstGeom>
        </p:spPr>
        <p:txBody>
          <a:bodyPr vert="horz" wrap="none" lIns="68580" tIns="34290" rIns="68580" bIns="34290" rtlCol="0">
            <a:normAutofit/>
          </a:bodyPr>
          <a:lstStyle/>
          <a:p>
            <a:pPr defTabSz="342900">
              <a:spcBef>
                <a:spcPct val="20000"/>
              </a:spcBef>
            </a:pPr>
            <a:r>
              <a:rPr lang="en-US" sz="1350" kern="1200" dirty="0">
                <a:latin typeface="+mn-lt"/>
                <a:ea typeface="+mn-ea"/>
                <a:cs typeface="+mn-cs"/>
              </a:rPr>
              <a:t>Test data</a:t>
            </a:r>
          </a:p>
        </p:txBody>
      </p:sp>
      <p:graphicFrame>
        <p:nvGraphicFramePr>
          <p:cNvPr id="16" name="Table 15"/>
          <p:cNvGraphicFramePr>
            <a:graphicFrameLocks noGrp="1"/>
          </p:cNvGraphicFramePr>
          <p:nvPr>
            <p:extLst/>
          </p:nvPr>
        </p:nvGraphicFramePr>
        <p:xfrm>
          <a:off x="5945488" y="3323473"/>
          <a:ext cx="2918533" cy="539115"/>
        </p:xfrm>
        <a:graphic>
          <a:graphicData uri="http://schemas.openxmlformats.org/drawingml/2006/table">
            <a:tbl>
              <a:tblPr firstRow="1" bandRow="1">
                <a:tableStyleId>{2D5ABB26-0587-4C30-8999-92F81FD0307C}</a:tableStyleId>
              </a:tblPr>
              <a:tblGrid>
                <a:gridCol w="573243"/>
                <a:gridCol w="632942"/>
                <a:gridCol w="736409"/>
                <a:gridCol w="975939"/>
              </a:tblGrid>
              <a:tr h="274320">
                <a:tc>
                  <a:txBody>
                    <a:bodyPr/>
                    <a:lstStyle/>
                    <a:p>
                      <a:r>
                        <a:rPr lang="en-US" sz="1100" dirty="0" smtClean="0"/>
                        <a:t>ID</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c>
                  <a:txBody>
                    <a:bodyPr/>
                    <a:lstStyle/>
                    <a:p>
                      <a:r>
                        <a:rPr lang="en-US" sz="1100" dirty="0" smtClean="0"/>
                        <a:t>Age</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c>
                  <a:txBody>
                    <a:bodyPr/>
                    <a:lstStyle/>
                    <a:p>
                      <a:r>
                        <a:rPr lang="en-US" sz="1100" dirty="0" smtClean="0"/>
                        <a:t>City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c>
                  <a:txBody>
                    <a:bodyPr/>
                    <a:lstStyle/>
                    <a:p>
                      <a:r>
                        <a:rPr lang="en-US" sz="1400" kern="1200" dirty="0" smtClean="0">
                          <a:solidFill>
                            <a:schemeClr val="tx1"/>
                          </a:solidFill>
                          <a:latin typeface="+mn-lt"/>
                          <a:ea typeface="+mn-ea"/>
                          <a:cs typeface="+mn-cs"/>
                        </a:rPr>
                        <a:t>Target</a:t>
                      </a:r>
                      <a:endParaRPr lang="en-US" sz="1400" kern="1200" dirty="0">
                        <a:solidFill>
                          <a:schemeClr val="tx1"/>
                        </a:solidFill>
                        <a:latin typeface="+mn-lt"/>
                        <a:ea typeface="+mn-ea"/>
                        <a:cs typeface="+mn-cs"/>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2F2F2"/>
                    </a:solidFill>
                  </a:tcPr>
                </a:tc>
              </a:tr>
              <a:tr h="257175">
                <a:tc>
                  <a:txBody>
                    <a:bodyPr/>
                    <a:lstStyle/>
                    <a:p>
                      <a:r>
                        <a:rPr lang="en-US" sz="1100" dirty="0" smtClean="0"/>
                        <a:t>104</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c>
                  <a:txBody>
                    <a:bodyPr/>
                    <a:lstStyle/>
                    <a:p>
                      <a:r>
                        <a:rPr lang="en-US" sz="1100" dirty="0" smtClean="0"/>
                        <a:t>17</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c>
                  <a:txBody>
                    <a:bodyPr/>
                    <a:lstStyle/>
                    <a:p>
                      <a:r>
                        <a:rPr lang="en-US" sz="1100" dirty="0" smtClean="0"/>
                        <a:t>NYC</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c>
                  <a:txBody>
                    <a:bodyPr/>
                    <a:lstStyle/>
                    <a:p>
                      <a:pPr algn="ctr"/>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2F2F2"/>
                    </a:solidFill>
                  </a:tcPr>
                </a:tc>
              </a:tr>
            </a:tbl>
          </a:graphicData>
        </a:graphic>
      </p:graphicFrame>
      <p:cxnSp>
        <p:nvCxnSpPr>
          <p:cNvPr id="18" name="Straight Arrow Connector 17"/>
          <p:cNvCxnSpPr>
            <a:endCxn id="19" idx="2"/>
          </p:cNvCxnSpPr>
          <p:nvPr/>
        </p:nvCxnSpPr>
        <p:spPr>
          <a:xfrm>
            <a:off x="4701204" y="1759886"/>
            <a:ext cx="1556465" cy="22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Snip Same Side Corner Rectangle 18"/>
          <p:cNvSpPr/>
          <p:nvPr/>
        </p:nvSpPr>
        <p:spPr>
          <a:xfrm>
            <a:off x="6257670" y="1291480"/>
            <a:ext cx="1523603" cy="941294"/>
          </a:xfrm>
          <a:prstGeom prst="snip2SameRect">
            <a:avLst/>
          </a:prstGeom>
          <a:solidFill>
            <a:srgbClr val="CCFFCC"/>
          </a:solidFill>
          <a:ln>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t>Model</a:t>
            </a:r>
            <a:endParaRPr lang="en-US" sz="1050" dirty="0"/>
          </a:p>
        </p:txBody>
      </p:sp>
      <p:cxnSp>
        <p:nvCxnSpPr>
          <p:cNvPr id="20" name="Straight Arrow Connector 19"/>
          <p:cNvCxnSpPr>
            <a:stCxn id="19" idx="1"/>
          </p:cNvCxnSpPr>
          <p:nvPr/>
        </p:nvCxnSpPr>
        <p:spPr>
          <a:xfrm>
            <a:off x="7019470" y="2232774"/>
            <a:ext cx="9338" cy="108739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Footer Placeholder 4"/>
          <p:cNvSpPr txBox="1">
            <a:spLocks/>
          </p:cNvSpPr>
          <p:nvPr/>
        </p:nvSpPr>
        <p:spPr>
          <a:xfrm>
            <a:off x="458270" y="4392358"/>
            <a:ext cx="6421091" cy="582389"/>
          </a:xfrm>
          <a:prstGeom prst="rect">
            <a:avLst/>
          </a:prstGeom>
        </p:spPr>
        <p:txBody>
          <a:bodyPr anchor="t">
            <a:normAutofit/>
          </a:bodyPr>
          <a:ls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US" sz="1500" dirty="0"/>
              <a:t>Techniques: linear regression, decision trees, </a:t>
            </a:r>
            <a:r>
              <a:rPr lang="en-US" sz="1500" dirty="0" err="1"/>
              <a:t>etc</a:t>
            </a:r>
            <a:endParaRPr lang="en-US" sz="1500" dirty="0"/>
          </a:p>
          <a:p>
            <a:pPr>
              <a:defRPr/>
            </a:pPr>
            <a:r>
              <a:rPr lang="en-US" sz="1500" dirty="0"/>
              <a:t>Many more</a:t>
            </a:r>
            <a:endParaRPr lang="en-US" sz="1500" dirty="0"/>
          </a:p>
        </p:txBody>
      </p:sp>
      <p:sp>
        <p:nvSpPr>
          <p:cNvPr id="3" name="TextBox 2"/>
          <p:cNvSpPr txBox="1"/>
          <p:nvPr/>
        </p:nvSpPr>
        <p:spPr>
          <a:xfrm>
            <a:off x="-2305504" y="2368862"/>
            <a:ext cx="914162" cy="685800"/>
          </a:xfrm>
          <a:prstGeom prst="rect">
            <a:avLst/>
          </a:prstGeom>
        </p:spPr>
        <p:txBody>
          <a:bodyPr vert="horz" wrap="none" lIns="68580" tIns="34290" rIns="68580" bIns="34290" rtlCol="0">
            <a:normAutofit/>
          </a:bodyPr>
          <a:lstStyle/>
          <a:p>
            <a:pPr defTabSz="342900">
              <a:spcBef>
                <a:spcPct val="20000"/>
              </a:spcBef>
            </a:pPr>
            <a:endParaRPr lang="en-US" sz="1350" kern="1200" dirty="0">
              <a:solidFill>
                <a:srgbClr val="C3C3C3"/>
              </a:solidFill>
              <a:latin typeface="+mn-lt"/>
              <a:ea typeface="+mn-ea"/>
              <a:cs typeface="+mn-cs"/>
            </a:endParaRPr>
          </a:p>
        </p:txBody>
      </p:sp>
    </p:spTree>
    <p:extLst>
      <p:ext uri="{BB962C8B-B14F-4D97-AF65-F5344CB8AC3E}">
        <p14:creationId xmlns:p14="http://schemas.microsoft.com/office/powerpoint/2010/main" val="2057581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72" y="223838"/>
            <a:ext cx="8227457" cy="514350"/>
          </a:xfrm>
        </p:spPr>
        <p:txBody>
          <a:bodyPr rtlCol="0">
            <a:normAutofit fontScale="90000"/>
          </a:bodyPr>
          <a:lstStyle/>
          <a:p>
            <a:pPr>
              <a:defRPr/>
            </a:pPr>
            <a:r>
              <a:rPr lang="en-US" sz="2400" dirty="0"/>
              <a:t>Regression Example: Ad Click Through Rate (CTR) Prediction</a:t>
            </a:r>
            <a:endParaRPr lang="en-US" sz="2400" dirty="0"/>
          </a:p>
        </p:txBody>
      </p:sp>
      <p:pic>
        <p:nvPicPr>
          <p:cNvPr id="3" name="Picture 2"/>
          <p:cNvPicPr>
            <a:picLocks noChangeAspect="1"/>
          </p:cNvPicPr>
          <p:nvPr/>
        </p:nvPicPr>
        <p:blipFill>
          <a:blip r:embed="rId3"/>
          <a:stretch>
            <a:fillRect/>
          </a:stretch>
        </p:blipFill>
        <p:spPr>
          <a:xfrm>
            <a:off x="353712" y="907676"/>
            <a:ext cx="5489652" cy="3664324"/>
          </a:xfrm>
          <a:prstGeom prst="rect">
            <a:avLst/>
          </a:prstGeom>
        </p:spPr>
      </p:pic>
      <p:sp>
        <p:nvSpPr>
          <p:cNvPr id="7" name="TextBox 6"/>
          <p:cNvSpPr txBox="1"/>
          <p:nvPr/>
        </p:nvSpPr>
        <p:spPr>
          <a:xfrm>
            <a:off x="5663892" y="1473360"/>
            <a:ext cx="3478917" cy="2031325"/>
          </a:xfrm>
          <a:prstGeom prst="rect">
            <a:avLst/>
          </a:prstGeom>
          <a:noFill/>
        </p:spPr>
        <p:txBody>
          <a:bodyPr wrap="square" rtlCol="0">
            <a:spAutoFit/>
          </a:bodyPr>
          <a:lstStyle/>
          <a:p>
            <a:r>
              <a:rPr lang="en-US" sz="1800" dirty="0"/>
              <a:t>Rank = bid * CTR</a:t>
            </a:r>
          </a:p>
          <a:p>
            <a:endParaRPr lang="en-US" sz="1800" dirty="0"/>
          </a:p>
          <a:p>
            <a:r>
              <a:rPr lang="en-US" sz="1800" dirty="0"/>
              <a:t>Predict CTR for each ad to determine placement, based on:</a:t>
            </a:r>
          </a:p>
          <a:p>
            <a:pPr marL="257175" indent="-257175">
              <a:buFontTx/>
              <a:buChar char="-"/>
            </a:pPr>
            <a:r>
              <a:rPr lang="en-US" sz="1800" dirty="0"/>
              <a:t>Historical CTR</a:t>
            </a:r>
          </a:p>
          <a:p>
            <a:pPr marL="257175" indent="-257175">
              <a:buFontTx/>
              <a:buChar char="-"/>
            </a:pPr>
            <a:r>
              <a:rPr lang="en-US" sz="1800" dirty="0"/>
              <a:t>Keyword match</a:t>
            </a:r>
          </a:p>
          <a:p>
            <a:pPr marL="257175" indent="-257175">
              <a:buFontTx/>
              <a:buChar char="-"/>
            </a:pPr>
            <a:r>
              <a:rPr lang="en-US" sz="1800" dirty="0"/>
              <a:t>Etc…</a:t>
            </a:r>
            <a:endParaRPr lang="en-US" sz="1800" dirty="0"/>
          </a:p>
        </p:txBody>
      </p:sp>
    </p:spTree>
    <p:extLst>
      <p:ext uri="{BB962C8B-B14F-4D97-AF65-F5344CB8AC3E}">
        <p14:creationId xmlns:p14="http://schemas.microsoft.com/office/powerpoint/2010/main" val="398666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72" y="233363"/>
            <a:ext cx="8227457" cy="514350"/>
          </a:xfrm>
          <a:noFill/>
          <a:ln>
            <a:noFill/>
          </a:ln>
        </p:spPr>
        <p:txBody>
          <a:bodyPr lIns="91425" tIns="91425" rIns="91425" bIns="91425" rtlCol="0" anchor="t" anchorCtr="0">
            <a:normAutofit fontScale="90000"/>
          </a:bodyPr>
          <a:lstStyle/>
          <a:p>
            <a:r>
              <a:rPr lang="en-US" sz="2400" dirty="0"/>
              <a:t>Example: Netflix Movie </a:t>
            </a:r>
            <a:r>
              <a:rPr lang="en-US" sz="2400" dirty="0"/>
              <a:t>R</a:t>
            </a:r>
            <a:r>
              <a:rPr lang="en-US" sz="2400" dirty="0"/>
              <a:t>ecommendations</a:t>
            </a:r>
            <a:endParaRPr lang="en-US" sz="2400" dirty="0"/>
          </a:p>
        </p:txBody>
      </p:sp>
      <p:pic>
        <p:nvPicPr>
          <p:cNvPr id="4" name="Picture 3"/>
          <p:cNvPicPr>
            <a:picLocks noChangeAspect="1"/>
          </p:cNvPicPr>
          <p:nvPr/>
        </p:nvPicPr>
        <p:blipFill>
          <a:blip r:embed="rId3"/>
          <a:stretch>
            <a:fillRect/>
          </a:stretch>
        </p:blipFill>
        <p:spPr>
          <a:xfrm>
            <a:off x="1039583" y="883864"/>
            <a:ext cx="7075317" cy="3721754"/>
          </a:xfrm>
          <a:prstGeom prst="rect">
            <a:avLst/>
          </a:prstGeom>
        </p:spPr>
      </p:pic>
    </p:spTree>
    <p:extLst>
      <p:ext uri="{BB962C8B-B14F-4D97-AF65-F5344CB8AC3E}">
        <p14:creationId xmlns:p14="http://schemas.microsoft.com/office/powerpoint/2010/main" val="109170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dirty="0" smtClean="0">
                <a:solidFill>
                  <a:schemeClr val="bg2">
                    <a:lumMod val="60000"/>
                    <a:lumOff val="40000"/>
                  </a:schemeClr>
                </a:solidFill>
                <a:latin typeface="Calibri" charset="0"/>
                <a:ea typeface="Calibri" charset="0"/>
                <a:cs typeface="Calibri" charset="0"/>
              </a:rPr>
              <a:t>Clustering</a:t>
            </a:r>
            <a:endParaRPr lang="en-US" sz="2400" b="1" dirty="0">
              <a:solidFill>
                <a:schemeClr val="bg2">
                  <a:lumMod val="60000"/>
                  <a:lumOff val="40000"/>
                </a:schemeClr>
              </a:solidFill>
              <a:latin typeface="Calibri" charset="0"/>
              <a:ea typeface="Calibri" charset="0"/>
              <a:cs typeface="Calibri" charset="0"/>
            </a:endParaRPr>
          </a:p>
        </p:txBody>
      </p:sp>
      <p:pic>
        <p:nvPicPr>
          <p:cNvPr id="8" name="Picture 7"/>
          <p:cNvPicPr>
            <a:picLocks noChangeAspect="1"/>
          </p:cNvPicPr>
          <p:nvPr/>
        </p:nvPicPr>
        <p:blipFill>
          <a:blip r:embed="rId3"/>
          <a:stretch>
            <a:fillRect/>
          </a:stretch>
        </p:blipFill>
        <p:spPr>
          <a:xfrm>
            <a:off x="458273" y="768096"/>
            <a:ext cx="7654443" cy="3977640"/>
          </a:xfrm>
          <a:prstGeom prst="rect">
            <a:avLst/>
          </a:prstGeom>
        </p:spPr>
      </p:pic>
    </p:spTree>
    <p:extLst>
      <p:ext uri="{BB962C8B-B14F-4D97-AF65-F5344CB8AC3E}">
        <p14:creationId xmlns:p14="http://schemas.microsoft.com/office/powerpoint/2010/main" val="1072306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200" b="1" dirty="0" smtClean="0">
                <a:solidFill>
                  <a:schemeClr val="bg2">
                    <a:lumMod val="60000"/>
                    <a:lumOff val="40000"/>
                  </a:schemeClr>
                </a:solidFill>
                <a:latin typeface="Calibri" charset="0"/>
                <a:ea typeface="Calibri" charset="0"/>
                <a:cs typeface="Calibri" charset="0"/>
              </a:rPr>
              <a:t>Recommendation Engine</a:t>
            </a:r>
            <a:endParaRPr lang="en-US" sz="2200" b="1" dirty="0">
              <a:solidFill>
                <a:schemeClr val="bg2">
                  <a:lumMod val="60000"/>
                  <a:lumOff val="40000"/>
                </a:schemeClr>
              </a:solidFill>
              <a:latin typeface="Calibri" charset="0"/>
              <a:ea typeface="Calibri" charset="0"/>
              <a:cs typeface="Calibri" charset="0"/>
            </a:endParaRPr>
          </a:p>
        </p:txBody>
      </p:sp>
      <p:graphicFrame>
        <p:nvGraphicFramePr>
          <p:cNvPr id="8" name="Table 7"/>
          <p:cNvGraphicFramePr>
            <a:graphicFrameLocks noGrp="1"/>
          </p:cNvGraphicFramePr>
          <p:nvPr>
            <p:extLst/>
          </p:nvPr>
        </p:nvGraphicFramePr>
        <p:xfrm>
          <a:off x="1076870" y="1948334"/>
          <a:ext cx="2368865" cy="1800225"/>
        </p:xfrm>
        <a:graphic>
          <a:graphicData uri="http://schemas.openxmlformats.org/drawingml/2006/table">
            <a:tbl>
              <a:tblPr firstRow="1" bandRow="1">
                <a:tableStyleId>{2D5ABB26-0587-4C30-8999-92F81FD0307C}</a:tableStyleId>
              </a:tblPr>
              <a:tblGrid>
                <a:gridCol w="473773"/>
                <a:gridCol w="473773"/>
                <a:gridCol w="473773"/>
                <a:gridCol w="473773"/>
                <a:gridCol w="473773"/>
              </a:tblGrid>
              <a:tr h="257175">
                <a:tc>
                  <a:txBody>
                    <a:bodyPr/>
                    <a:lstStyle/>
                    <a:p>
                      <a:pPr algn="ctr"/>
                      <a:r>
                        <a:rPr lang="en-US" sz="1100" dirty="0" smtClean="0"/>
                        <a:t>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4</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solidFill>
                            <a:srgbClr val="FF0000"/>
                          </a:solidFill>
                        </a:rPr>
                        <a:t>?</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t>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3</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6" name="TextBox 5"/>
          <p:cNvSpPr txBox="1"/>
          <p:nvPr/>
        </p:nvSpPr>
        <p:spPr>
          <a:xfrm>
            <a:off x="1029625" y="2118515"/>
            <a:ext cx="914162" cy="685800"/>
          </a:xfrm>
          <a:prstGeom prst="rect">
            <a:avLst/>
          </a:prstGeom>
        </p:spPr>
        <p:txBody>
          <a:bodyPr vert="horz" wrap="none" lIns="68580" tIns="34290" rIns="68580" bIns="34290" rtlCol="0">
            <a:normAutofit/>
          </a:bodyPr>
          <a:lstStyle/>
          <a:p>
            <a:pPr defTabSz="342900">
              <a:spcBef>
                <a:spcPct val="20000"/>
              </a:spcBef>
            </a:pPr>
            <a:endParaRPr lang="en-US" sz="1350" kern="1200" dirty="0">
              <a:solidFill>
                <a:srgbClr val="C3C3C3"/>
              </a:solidFill>
              <a:latin typeface="+mn-lt"/>
              <a:ea typeface="+mn-ea"/>
              <a:cs typeface="+mn-cs"/>
            </a:endParaRPr>
          </a:p>
        </p:txBody>
      </p:sp>
      <p:sp>
        <p:nvSpPr>
          <p:cNvPr id="12" name="TextBox 11"/>
          <p:cNvSpPr txBox="1"/>
          <p:nvPr/>
        </p:nvSpPr>
        <p:spPr>
          <a:xfrm rot="16200000">
            <a:off x="2015213" y="355214"/>
            <a:ext cx="695325" cy="2493971"/>
          </a:xfrm>
          <a:prstGeom prst="rect">
            <a:avLst/>
          </a:prstGeom>
        </p:spPr>
        <p:txBody>
          <a:bodyPr vert="horz" wrap="none" lIns="68580" tIns="34290" rIns="68580" bIns="34290" rtlCol="0">
            <a:normAutofit/>
          </a:bodyPr>
          <a:lstStyle/>
          <a:p>
            <a:pPr defTabSz="342900">
              <a:spcBef>
                <a:spcPts val="525"/>
              </a:spcBef>
              <a:spcAft>
                <a:spcPts val="750"/>
              </a:spcAft>
            </a:pPr>
            <a:r>
              <a:rPr lang="en-US" sz="1200" kern="1200" dirty="0">
                <a:latin typeface="+mn-lt"/>
                <a:ea typeface="+mn-ea"/>
                <a:cs typeface="+mn-cs"/>
              </a:rPr>
              <a:t>Harry potter</a:t>
            </a:r>
          </a:p>
          <a:p>
            <a:pPr defTabSz="342900">
              <a:spcBef>
                <a:spcPts val="525"/>
              </a:spcBef>
              <a:spcAft>
                <a:spcPts val="750"/>
              </a:spcAft>
            </a:pPr>
            <a:r>
              <a:rPr lang="en-US" sz="1200" dirty="0">
                <a:latin typeface="+mn-lt"/>
                <a:ea typeface="+mn-ea"/>
                <a:cs typeface="+mn-cs"/>
              </a:rPr>
              <a:t>X-Men</a:t>
            </a:r>
          </a:p>
          <a:p>
            <a:pPr defTabSz="342900">
              <a:spcBef>
                <a:spcPts val="525"/>
              </a:spcBef>
              <a:spcAft>
                <a:spcPts val="750"/>
              </a:spcAft>
            </a:pPr>
            <a:r>
              <a:rPr lang="en-US" sz="1200" dirty="0">
                <a:latin typeface="+mn-lt"/>
                <a:ea typeface="+mn-ea"/>
                <a:cs typeface="+mn-cs"/>
              </a:rPr>
              <a:t>Hobbit</a:t>
            </a:r>
            <a:endParaRPr lang="en-US" sz="1200" kern="1200" dirty="0">
              <a:latin typeface="+mn-lt"/>
              <a:ea typeface="+mn-ea"/>
              <a:cs typeface="+mn-cs"/>
            </a:endParaRPr>
          </a:p>
          <a:p>
            <a:pPr defTabSz="342900">
              <a:spcBef>
                <a:spcPts val="525"/>
              </a:spcBef>
              <a:spcAft>
                <a:spcPts val="750"/>
              </a:spcAft>
            </a:pPr>
            <a:r>
              <a:rPr lang="en-US" sz="1200" dirty="0">
                <a:latin typeface="+mn-lt"/>
                <a:ea typeface="+mn-ea"/>
                <a:cs typeface="+mn-cs"/>
              </a:rPr>
              <a:t>Argo</a:t>
            </a:r>
          </a:p>
          <a:p>
            <a:pPr defTabSz="342900">
              <a:spcBef>
                <a:spcPts val="525"/>
              </a:spcBef>
              <a:spcAft>
                <a:spcPts val="750"/>
              </a:spcAft>
            </a:pPr>
            <a:r>
              <a:rPr lang="en-US" sz="1200" kern="1200" dirty="0">
                <a:latin typeface="+mn-lt"/>
                <a:ea typeface="+mn-ea"/>
                <a:cs typeface="+mn-cs"/>
              </a:rPr>
              <a:t>Pirates</a:t>
            </a:r>
          </a:p>
        </p:txBody>
      </p:sp>
      <p:graphicFrame>
        <p:nvGraphicFramePr>
          <p:cNvPr id="10" name="Table 9"/>
          <p:cNvGraphicFramePr>
            <a:graphicFrameLocks noGrp="1"/>
          </p:cNvGraphicFramePr>
          <p:nvPr>
            <p:extLst/>
          </p:nvPr>
        </p:nvGraphicFramePr>
        <p:xfrm>
          <a:off x="6018124" y="2011318"/>
          <a:ext cx="2368865" cy="1800225"/>
        </p:xfrm>
        <a:graphic>
          <a:graphicData uri="http://schemas.openxmlformats.org/drawingml/2006/table">
            <a:tbl>
              <a:tblPr firstRow="1" bandRow="1">
                <a:tableStyleId>{2D5ABB26-0587-4C30-8999-92F81FD0307C}</a:tableStyleId>
              </a:tblPr>
              <a:tblGrid>
                <a:gridCol w="473773"/>
                <a:gridCol w="473773"/>
                <a:gridCol w="473773"/>
                <a:gridCol w="473773"/>
                <a:gridCol w="473773"/>
              </a:tblGrid>
              <a:tr h="257175">
                <a:tc>
                  <a:txBody>
                    <a:bodyPr/>
                    <a:lstStyle/>
                    <a:p>
                      <a:pPr algn="ctr"/>
                      <a:r>
                        <a:rPr lang="en-US" sz="1100" dirty="0" smtClean="0"/>
                        <a:t>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4</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solidFill>
                            <a:srgbClr val="FF0000"/>
                          </a:solidFill>
                        </a:rPr>
                        <a:t>1</a:t>
                      </a: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3</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solidFill>
                            <a:srgbClr val="FF0000"/>
                          </a:solidFill>
                        </a:rPr>
                        <a:t>4</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1</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3</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t>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4</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1</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3</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5" name="TextBox 14"/>
          <p:cNvSpPr txBox="1"/>
          <p:nvPr/>
        </p:nvSpPr>
        <p:spPr>
          <a:xfrm>
            <a:off x="5955940" y="2181499"/>
            <a:ext cx="914162" cy="685800"/>
          </a:xfrm>
          <a:prstGeom prst="rect">
            <a:avLst/>
          </a:prstGeom>
        </p:spPr>
        <p:txBody>
          <a:bodyPr vert="horz" wrap="none" lIns="68580" tIns="34290" rIns="68580" bIns="34290" rtlCol="0">
            <a:normAutofit/>
          </a:bodyPr>
          <a:lstStyle/>
          <a:p>
            <a:pPr defTabSz="342900">
              <a:spcBef>
                <a:spcPct val="20000"/>
              </a:spcBef>
            </a:pPr>
            <a:endParaRPr lang="en-US" sz="1350" kern="1200" dirty="0">
              <a:solidFill>
                <a:srgbClr val="C3C3C3"/>
              </a:solidFill>
              <a:latin typeface="+mn-lt"/>
              <a:ea typeface="+mn-ea"/>
              <a:cs typeface="+mn-cs"/>
            </a:endParaRPr>
          </a:p>
        </p:txBody>
      </p:sp>
      <p:cxnSp>
        <p:nvCxnSpPr>
          <p:cNvPr id="7" name="Straight Arrow Connector 6"/>
          <p:cNvCxnSpPr/>
          <p:nvPr/>
        </p:nvCxnSpPr>
        <p:spPr>
          <a:xfrm>
            <a:off x="4229190" y="2804315"/>
            <a:ext cx="914162" cy="0"/>
          </a:xfrm>
          <a:prstGeom prst="straightConnector1">
            <a:avLst/>
          </a:prstGeom>
          <a:ln>
            <a:solidFill>
              <a:srgbClr val="3B643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28106" y="1963696"/>
            <a:ext cx="926858" cy="1646837"/>
          </a:xfrm>
          <a:prstGeom prst="rect">
            <a:avLst/>
          </a:prstGeom>
        </p:spPr>
        <p:txBody>
          <a:bodyPr vert="horz" wrap="none" lIns="68580" tIns="34290" rIns="68580" bIns="34290" rtlCol="0">
            <a:normAutofit lnSpcReduction="10000"/>
          </a:bodyPr>
          <a:lstStyle/>
          <a:p>
            <a:pPr defTabSz="342900">
              <a:spcBef>
                <a:spcPts val="450"/>
              </a:spcBef>
              <a:spcAft>
                <a:spcPts val="300"/>
              </a:spcAft>
            </a:pPr>
            <a:r>
              <a:rPr lang="en-US" sz="1200" kern="1200" dirty="0">
                <a:latin typeface="+mn-lt"/>
                <a:ea typeface="+mn-ea"/>
                <a:cs typeface="+mn-cs"/>
              </a:rPr>
              <a:t>101</a:t>
            </a:r>
          </a:p>
          <a:p>
            <a:pPr defTabSz="342900">
              <a:spcBef>
                <a:spcPts val="450"/>
              </a:spcBef>
              <a:spcAft>
                <a:spcPts val="300"/>
              </a:spcAft>
            </a:pPr>
            <a:r>
              <a:rPr lang="en-US" sz="1200" dirty="0">
                <a:latin typeface="+mn-lt"/>
                <a:ea typeface="+mn-ea"/>
                <a:cs typeface="+mn-cs"/>
              </a:rPr>
              <a:t>102</a:t>
            </a:r>
          </a:p>
          <a:p>
            <a:pPr defTabSz="342900">
              <a:spcBef>
                <a:spcPts val="450"/>
              </a:spcBef>
              <a:spcAft>
                <a:spcPts val="300"/>
              </a:spcAft>
            </a:pPr>
            <a:r>
              <a:rPr lang="en-US" sz="1200" dirty="0">
                <a:latin typeface="+mn-lt"/>
                <a:ea typeface="+mn-ea"/>
                <a:cs typeface="+mn-cs"/>
              </a:rPr>
              <a:t>103</a:t>
            </a:r>
          </a:p>
          <a:p>
            <a:pPr defTabSz="342900">
              <a:spcBef>
                <a:spcPts val="450"/>
              </a:spcBef>
              <a:spcAft>
                <a:spcPts val="300"/>
              </a:spcAft>
            </a:pPr>
            <a:r>
              <a:rPr lang="en-US" sz="1200" kern="1200" dirty="0">
                <a:latin typeface="+mn-lt"/>
                <a:ea typeface="+mn-ea"/>
                <a:cs typeface="+mn-cs"/>
              </a:rPr>
              <a:t>104</a:t>
            </a:r>
          </a:p>
          <a:p>
            <a:pPr defTabSz="342900">
              <a:spcBef>
                <a:spcPts val="450"/>
              </a:spcBef>
              <a:spcAft>
                <a:spcPts val="300"/>
              </a:spcAft>
            </a:pPr>
            <a:r>
              <a:rPr lang="en-US" sz="1200" dirty="0">
                <a:latin typeface="+mn-lt"/>
                <a:ea typeface="+mn-ea"/>
                <a:cs typeface="+mn-cs"/>
              </a:rPr>
              <a:t>105</a:t>
            </a:r>
          </a:p>
          <a:p>
            <a:pPr defTabSz="342900">
              <a:spcBef>
                <a:spcPts val="450"/>
              </a:spcBef>
              <a:spcAft>
                <a:spcPts val="300"/>
              </a:spcAft>
            </a:pPr>
            <a:r>
              <a:rPr lang="en-US" sz="1200" kern="1200" dirty="0">
                <a:latin typeface="+mn-lt"/>
                <a:ea typeface="+mn-ea"/>
                <a:cs typeface="+mn-cs"/>
              </a:rPr>
              <a:t>…</a:t>
            </a:r>
          </a:p>
        </p:txBody>
      </p:sp>
      <p:sp>
        <p:nvSpPr>
          <p:cNvPr id="18" name="TextBox 17"/>
          <p:cNvSpPr txBox="1"/>
          <p:nvPr/>
        </p:nvSpPr>
        <p:spPr>
          <a:xfrm>
            <a:off x="5416331" y="2011320"/>
            <a:ext cx="926858" cy="1646837"/>
          </a:xfrm>
          <a:prstGeom prst="rect">
            <a:avLst/>
          </a:prstGeom>
        </p:spPr>
        <p:txBody>
          <a:bodyPr vert="horz" wrap="none" lIns="68580" tIns="34290" rIns="68580" bIns="34290" rtlCol="0">
            <a:normAutofit lnSpcReduction="10000"/>
          </a:bodyPr>
          <a:lstStyle/>
          <a:p>
            <a:pPr defTabSz="342900">
              <a:spcBef>
                <a:spcPts val="450"/>
              </a:spcBef>
              <a:spcAft>
                <a:spcPts val="300"/>
              </a:spcAft>
            </a:pPr>
            <a:r>
              <a:rPr lang="en-US" sz="1200" kern="1200" dirty="0">
                <a:latin typeface="+mn-lt"/>
                <a:ea typeface="+mn-ea"/>
                <a:cs typeface="+mn-cs"/>
              </a:rPr>
              <a:t>101</a:t>
            </a:r>
          </a:p>
          <a:p>
            <a:pPr defTabSz="342900">
              <a:spcBef>
                <a:spcPts val="450"/>
              </a:spcBef>
              <a:spcAft>
                <a:spcPts val="300"/>
              </a:spcAft>
            </a:pPr>
            <a:r>
              <a:rPr lang="en-US" sz="1200" dirty="0">
                <a:latin typeface="+mn-lt"/>
                <a:ea typeface="+mn-ea"/>
                <a:cs typeface="+mn-cs"/>
              </a:rPr>
              <a:t>102</a:t>
            </a:r>
          </a:p>
          <a:p>
            <a:pPr defTabSz="342900">
              <a:spcBef>
                <a:spcPts val="450"/>
              </a:spcBef>
              <a:spcAft>
                <a:spcPts val="300"/>
              </a:spcAft>
            </a:pPr>
            <a:r>
              <a:rPr lang="en-US" sz="1200" dirty="0">
                <a:latin typeface="+mn-lt"/>
                <a:ea typeface="+mn-ea"/>
                <a:cs typeface="+mn-cs"/>
              </a:rPr>
              <a:t>103</a:t>
            </a:r>
          </a:p>
          <a:p>
            <a:pPr defTabSz="342900">
              <a:spcBef>
                <a:spcPts val="450"/>
              </a:spcBef>
              <a:spcAft>
                <a:spcPts val="300"/>
              </a:spcAft>
            </a:pPr>
            <a:r>
              <a:rPr lang="en-US" sz="1200" kern="1200" dirty="0">
                <a:latin typeface="+mn-lt"/>
                <a:ea typeface="+mn-ea"/>
                <a:cs typeface="+mn-cs"/>
              </a:rPr>
              <a:t>104</a:t>
            </a:r>
          </a:p>
          <a:p>
            <a:pPr defTabSz="342900">
              <a:spcBef>
                <a:spcPts val="450"/>
              </a:spcBef>
              <a:spcAft>
                <a:spcPts val="300"/>
              </a:spcAft>
            </a:pPr>
            <a:r>
              <a:rPr lang="en-US" sz="1200" dirty="0">
                <a:latin typeface="+mn-lt"/>
                <a:ea typeface="+mn-ea"/>
                <a:cs typeface="+mn-cs"/>
              </a:rPr>
              <a:t>105</a:t>
            </a:r>
          </a:p>
          <a:p>
            <a:pPr defTabSz="342900">
              <a:spcBef>
                <a:spcPts val="450"/>
              </a:spcBef>
              <a:spcAft>
                <a:spcPts val="300"/>
              </a:spcAft>
            </a:pPr>
            <a:r>
              <a:rPr lang="en-US" sz="1200" kern="1200" dirty="0">
                <a:latin typeface="+mn-lt"/>
                <a:ea typeface="+mn-ea"/>
                <a:cs typeface="+mn-cs"/>
              </a:rPr>
              <a:t>…</a:t>
            </a:r>
          </a:p>
        </p:txBody>
      </p:sp>
      <p:sp>
        <p:nvSpPr>
          <p:cNvPr id="14" name="TextBox 13"/>
          <p:cNvSpPr txBox="1"/>
          <p:nvPr/>
        </p:nvSpPr>
        <p:spPr>
          <a:xfrm rot="16200000">
            <a:off x="6917447" y="369045"/>
            <a:ext cx="695325" cy="2493971"/>
          </a:xfrm>
          <a:prstGeom prst="rect">
            <a:avLst/>
          </a:prstGeom>
        </p:spPr>
        <p:txBody>
          <a:bodyPr vert="horz" wrap="none" lIns="68580" tIns="34290" rIns="68580" bIns="34290" rtlCol="0">
            <a:normAutofit/>
          </a:bodyPr>
          <a:lstStyle/>
          <a:p>
            <a:pPr defTabSz="342900">
              <a:spcBef>
                <a:spcPts val="525"/>
              </a:spcBef>
              <a:spcAft>
                <a:spcPts val="750"/>
              </a:spcAft>
            </a:pPr>
            <a:r>
              <a:rPr lang="en-US" sz="1200" kern="1200" dirty="0">
                <a:latin typeface="+mn-lt"/>
                <a:ea typeface="+mn-ea"/>
                <a:cs typeface="+mn-cs"/>
              </a:rPr>
              <a:t>Harry potter</a:t>
            </a:r>
          </a:p>
          <a:p>
            <a:pPr defTabSz="342900">
              <a:spcBef>
                <a:spcPts val="525"/>
              </a:spcBef>
              <a:spcAft>
                <a:spcPts val="750"/>
              </a:spcAft>
            </a:pPr>
            <a:r>
              <a:rPr lang="en-US" sz="1200" dirty="0">
                <a:latin typeface="+mn-lt"/>
                <a:ea typeface="+mn-ea"/>
                <a:cs typeface="+mn-cs"/>
              </a:rPr>
              <a:t>X-Men</a:t>
            </a:r>
          </a:p>
          <a:p>
            <a:pPr defTabSz="342900">
              <a:spcBef>
                <a:spcPts val="525"/>
              </a:spcBef>
              <a:spcAft>
                <a:spcPts val="750"/>
              </a:spcAft>
            </a:pPr>
            <a:r>
              <a:rPr lang="en-US" sz="1200" dirty="0">
                <a:latin typeface="+mn-lt"/>
                <a:ea typeface="+mn-ea"/>
                <a:cs typeface="+mn-cs"/>
              </a:rPr>
              <a:t>Hobbit</a:t>
            </a:r>
            <a:endParaRPr lang="en-US" sz="1200" kern="1200" dirty="0">
              <a:latin typeface="+mn-lt"/>
              <a:ea typeface="+mn-ea"/>
              <a:cs typeface="+mn-cs"/>
            </a:endParaRPr>
          </a:p>
          <a:p>
            <a:pPr defTabSz="342900">
              <a:spcBef>
                <a:spcPts val="525"/>
              </a:spcBef>
              <a:spcAft>
                <a:spcPts val="750"/>
              </a:spcAft>
            </a:pPr>
            <a:r>
              <a:rPr lang="en-US" sz="1200" dirty="0">
                <a:latin typeface="+mn-lt"/>
                <a:ea typeface="+mn-ea"/>
                <a:cs typeface="+mn-cs"/>
              </a:rPr>
              <a:t>Argo</a:t>
            </a:r>
          </a:p>
          <a:p>
            <a:pPr defTabSz="342900">
              <a:spcBef>
                <a:spcPts val="525"/>
              </a:spcBef>
              <a:spcAft>
                <a:spcPts val="750"/>
              </a:spcAft>
            </a:pPr>
            <a:r>
              <a:rPr lang="en-US" sz="1200" kern="1200" dirty="0">
                <a:latin typeface="+mn-lt"/>
                <a:ea typeface="+mn-ea"/>
                <a:cs typeface="+mn-cs"/>
              </a:rPr>
              <a:t>Pirates</a:t>
            </a:r>
          </a:p>
        </p:txBody>
      </p:sp>
    </p:spTree>
    <p:extLst>
      <p:ext uri="{BB962C8B-B14F-4D97-AF65-F5344CB8AC3E}">
        <p14:creationId xmlns:p14="http://schemas.microsoft.com/office/powerpoint/2010/main" val="270868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200" b="1" dirty="0" smtClean="0">
                <a:solidFill>
                  <a:schemeClr val="bg2">
                    <a:lumMod val="60000"/>
                    <a:lumOff val="40000"/>
                  </a:schemeClr>
                </a:solidFill>
                <a:latin typeface="Calibri" charset="0"/>
                <a:ea typeface="Calibri" charset="0"/>
                <a:cs typeface="Calibri" charset="0"/>
              </a:rPr>
              <a:t>Detecting Natural Groups</a:t>
            </a:r>
            <a:endParaRPr lang="en-US" sz="2200" b="1" dirty="0">
              <a:solidFill>
                <a:schemeClr val="bg2">
                  <a:lumMod val="60000"/>
                  <a:lumOff val="40000"/>
                </a:schemeClr>
              </a:solidFill>
              <a:latin typeface="Calibri" charset="0"/>
              <a:ea typeface="Calibri" charset="0"/>
              <a:cs typeface="Calibri" charset="0"/>
            </a:endParaRPr>
          </a:p>
        </p:txBody>
      </p:sp>
      <p:pic>
        <p:nvPicPr>
          <p:cNvPr id="5" name="Picture 4"/>
          <p:cNvPicPr>
            <a:picLocks noChangeAspect="1"/>
          </p:cNvPicPr>
          <p:nvPr/>
        </p:nvPicPr>
        <p:blipFill>
          <a:blip r:embed="rId3"/>
          <a:stretch>
            <a:fillRect/>
          </a:stretch>
        </p:blipFill>
        <p:spPr>
          <a:xfrm>
            <a:off x="458272" y="785733"/>
            <a:ext cx="7654442" cy="3977640"/>
          </a:xfrm>
          <a:prstGeom prst="rect">
            <a:avLst/>
          </a:prstGeom>
        </p:spPr>
      </p:pic>
    </p:spTree>
    <p:extLst>
      <p:ext uri="{BB962C8B-B14F-4D97-AF65-F5344CB8AC3E}">
        <p14:creationId xmlns:p14="http://schemas.microsoft.com/office/powerpoint/2010/main" val="1694267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200" b="1" dirty="0" smtClean="0">
                <a:solidFill>
                  <a:schemeClr val="bg2">
                    <a:lumMod val="60000"/>
                    <a:lumOff val="40000"/>
                  </a:schemeClr>
                </a:solidFill>
                <a:latin typeface="Calibri" charset="0"/>
                <a:ea typeface="Calibri" charset="0"/>
                <a:cs typeface="Calibri" charset="0"/>
              </a:rPr>
              <a:t>Determining Class Labels</a:t>
            </a:r>
            <a:endParaRPr lang="en-US" sz="2200" b="1" dirty="0">
              <a:solidFill>
                <a:schemeClr val="bg2">
                  <a:lumMod val="60000"/>
                  <a:lumOff val="40000"/>
                </a:schemeClr>
              </a:solidFill>
              <a:latin typeface="Calibri" charset="0"/>
              <a:ea typeface="Calibri" charset="0"/>
              <a:cs typeface="Calibri" charset="0"/>
            </a:endParaRPr>
          </a:p>
        </p:txBody>
      </p:sp>
      <p:graphicFrame>
        <p:nvGraphicFramePr>
          <p:cNvPr id="13" name="Table 12"/>
          <p:cNvGraphicFramePr>
            <a:graphicFrameLocks noGrp="1"/>
          </p:cNvGraphicFramePr>
          <p:nvPr>
            <p:extLst/>
          </p:nvPr>
        </p:nvGraphicFramePr>
        <p:xfrm>
          <a:off x="959048" y="1628993"/>
          <a:ext cx="3553204" cy="2314575"/>
        </p:xfrm>
        <a:graphic>
          <a:graphicData uri="http://schemas.openxmlformats.org/drawingml/2006/table">
            <a:tbl>
              <a:tblPr firstRow="1" bandRow="1">
                <a:tableStyleId>{2D5ABB26-0587-4C30-8999-92F81FD0307C}</a:tableStyleId>
              </a:tblPr>
              <a:tblGrid>
                <a:gridCol w="596746"/>
                <a:gridCol w="825285"/>
                <a:gridCol w="672925"/>
                <a:gridCol w="736409"/>
                <a:gridCol w="721839"/>
              </a:tblGrid>
              <a:tr h="257175">
                <a:tc>
                  <a:txBody>
                    <a:bodyPr/>
                    <a:lstStyle/>
                    <a:p>
                      <a:r>
                        <a:rPr lang="en-US" sz="1100" dirty="0" smtClean="0"/>
                        <a:t>ID</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Total</a:t>
                      </a:r>
                      <a:r>
                        <a:rPr lang="en-US" sz="1100" baseline="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Age</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City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Class</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57175">
                <a:tc>
                  <a:txBody>
                    <a:bodyPr/>
                    <a:lstStyle/>
                    <a:p>
                      <a:r>
                        <a:rPr lang="en-US" sz="1100" dirty="0" smtClean="0"/>
                        <a:t>101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$200</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25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SF</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20000"/>
                        <a:lumOff val="80000"/>
                      </a:schemeClr>
                    </a:solidFill>
                  </a:tcPr>
                </a:tc>
              </a:tr>
              <a:tr h="257175">
                <a:tc>
                  <a:txBody>
                    <a:bodyPr/>
                    <a:lstStyle/>
                    <a:p>
                      <a:r>
                        <a:rPr lang="en-US" sz="1100" dirty="0" smtClean="0"/>
                        <a:t>102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$350</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35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LA</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20000"/>
                        <a:lumOff val="80000"/>
                      </a:schemeClr>
                    </a:solidFill>
                  </a:tcPr>
                </a:tc>
              </a:tr>
              <a:tr h="257175">
                <a:tc>
                  <a:txBody>
                    <a:bodyPr/>
                    <a:lstStyle/>
                    <a:p>
                      <a:r>
                        <a:rPr lang="en-US" sz="1100" dirty="0" smtClean="0"/>
                        <a:t>103</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$25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LA</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257175">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257175">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257175">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8DAEA"/>
                    </a:solidFill>
                  </a:tcPr>
                </a:tc>
              </a:tr>
              <a:tr h="257175">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8DAEA"/>
                    </a:solidFill>
                  </a:tcPr>
                </a:tc>
              </a:tr>
              <a:tr h="257175">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8DAEA"/>
                    </a:solidFill>
                  </a:tcPr>
                </a:tc>
              </a:tr>
            </a:tbl>
          </a:graphicData>
        </a:graphic>
      </p:graphicFrame>
      <p:sp>
        <p:nvSpPr>
          <p:cNvPr id="9" name="Left Brace 8"/>
          <p:cNvSpPr/>
          <p:nvPr/>
        </p:nvSpPr>
        <p:spPr>
          <a:xfrm rot="5400000">
            <a:off x="2214298" y="-8004"/>
            <a:ext cx="325721" cy="2836217"/>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12" name="TextBox 11"/>
          <p:cNvSpPr txBox="1"/>
          <p:nvPr/>
        </p:nvSpPr>
        <p:spPr>
          <a:xfrm>
            <a:off x="1910183" y="999262"/>
            <a:ext cx="1169218" cy="344659"/>
          </a:xfrm>
          <a:prstGeom prst="rect">
            <a:avLst/>
          </a:prstGeom>
        </p:spPr>
        <p:txBody>
          <a:bodyPr vert="horz" wrap="none" lIns="68580" tIns="34290" rIns="68580" bIns="34290" rtlCol="0">
            <a:normAutofit/>
          </a:bodyPr>
          <a:lstStyle/>
          <a:p>
            <a:pPr defTabSz="342900">
              <a:spcBef>
                <a:spcPct val="20000"/>
              </a:spcBef>
            </a:pPr>
            <a:r>
              <a:rPr lang="en-US" sz="1200" kern="1200" dirty="0">
                <a:latin typeface="+mn-lt"/>
                <a:ea typeface="+mn-ea"/>
                <a:cs typeface="+mn-cs"/>
              </a:rPr>
              <a:t>N Variables</a:t>
            </a:r>
          </a:p>
        </p:txBody>
      </p:sp>
      <p:sp>
        <p:nvSpPr>
          <p:cNvPr id="14" name="TextBox 13"/>
          <p:cNvSpPr txBox="1"/>
          <p:nvPr/>
        </p:nvSpPr>
        <p:spPr>
          <a:xfrm>
            <a:off x="5815482" y="1016578"/>
            <a:ext cx="3118206" cy="1814334"/>
          </a:xfrm>
          <a:prstGeom prst="rect">
            <a:avLst/>
          </a:prstGeom>
        </p:spPr>
        <p:txBody>
          <a:bodyPr vert="horz" wrap="square" lIns="68580" tIns="34290" rIns="68580" bIns="34290" rtlCol="0">
            <a:normAutofit/>
          </a:bodyPr>
          <a:lstStyle/>
          <a:p>
            <a:pPr defTabSz="342900">
              <a:spcBef>
                <a:spcPct val="20000"/>
              </a:spcBef>
            </a:pPr>
            <a:r>
              <a:rPr lang="en-US" sz="1650" b="1" dirty="0">
                <a:latin typeface="+mn-lt"/>
                <a:cs typeface="+mn-cs"/>
              </a:rPr>
              <a:t>Some </a:t>
            </a:r>
            <a:r>
              <a:rPr lang="en-US" sz="1650" b="1" dirty="0">
                <a:latin typeface="+mn-lt"/>
                <a:cs typeface="+mn-cs"/>
              </a:rPr>
              <a:t>t</a:t>
            </a:r>
            <a:r>
              <a:rPr lang="en-US" sz="1650" b="1" dirty="0">
                <a:latin typeface="+mn-lt"/>
                <a:cs typeface="+mn-cs"/>
              </a:rPr>
              <a:t>echniques:</a:t>
            </a:r>
          </a:p>
          <a:p>
            <a:pPr marL="257175" indent="-257175" defTabSz="342900">
              <a:spcBef>
                <a:spcPct val="20000"/>
              </a:spcBef>
              <a:buFontTx/>
              <a:buChar char="-"/>
            </a:pPr>
            <a:r>
              <a:rPr lang="en-US" sz="1650" dirty="0" err="1">
                <a:latin typeface="+mn-lt"/>
                <a:cs typeface="+mn-cs"/>
              </a:rPr>
              <a:t>Kmeans</a:t>
            </a:r>
            <a:endParaRPr lang="en-US" sz="1650" dirty="0">
              <a:latin typeface="+mn-lt"/>
              <a:cs typeface="+mn-cs"/>
            </a:endParaRPr>
          </a:p>
          <a:p>
            <a:pPr marL="257175" indent="-257175" defTabSz="342900">
              <a:spcBef>
                <a:spcPct val="20000"/>
              </a:spcBef>
              <a:buFontTx/>
              <a:buChar char="-"/>
            </a:pPr>
            <a:r>
              <a:rPr lang="en-US" sz="1650" dirty="0">
                <a:latin typeface="+mn-lt"/>
                <a:cs typeface="+mn-cs"/>
              </a:rPr>
              <a:t>Spectral clustering</a:t>
            </a:r>
          </a:p>
          <a:p>
            <a:pPr marL="257175" indent="-257175" defTabSz="342900">
              <a:spcBef>
                <a:spcPct val="20000"/>
              </a:spcBef>
              <a:buFontTx/>
              <a:buChar char="-"/>
            </a:pPr>
            <a:r>
              <a:rPr lang="en-US" sz="1650" dirty="0">
                <a:latin typeface="+mn-lt"/>
                <a:cs typeface="+mn-cs"/>
              </a:rPr>
              <a:t>DB-scan</a:t>
            </a:r>
          </a:p>
          <a:p>
            <a:pPr marL="257175" indent="-257175" defTabSz="342900">
              <a:spcBef>
                <a:spcPct val="20000"/>
              </a:spcBef>
              <a:buFontTx/>
              <a:buChar char="-"/>
            </a:pPr>
            <a:r>
              <a:rPr lang="en-US" sz="1650" dirty="0">
                <a:latin typeface="+mn-lt"/>
                <a:cs typeface="+mn-cs"/>
              </a:rPr>
              <a:t>Hierarchical clustering</a:t>
            </a:r>
          </a:p>
        </p:txBody>
      </p:sp>
    </p:spTree>
    <p:extLst>
      <p:ext uri="{BB962C8B-B14F-4D97-AF65-F5344CB8AC3E}">
        <p14:creationId xmlns:p14="http://schemas.microsoft.com/office/powerpoint/2010/main" val="809191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8272" y="768096"/>
            <a:ext cx="7654442" cy="3977640"/>
          </a:xfrm>
          <a:prstGeom prst="rect">
            <a:avLst/>
          </a:prstGeom>
        </p:spPr>
      </p:pic>
      <p:sp>
        <p:nvSpPr>
          <p:cNvPr id="2" name="Title 1"/>
          <p:cNvSpPr>
            <a:spLocks noGrp="1"/>
          </p:cNvSpPr>
          <p:nvPr>
            <p:ph type="title"/>
          </p:nvPr>
        </p:nvSpPr>
        <p:spPr/>
        <p:txBody>
          <a:bodyPr>
            <a:normAutofit/>
          </a:bodyPr>
          <a:lstStyle/>
          <a:p>
            <a:pPr algn="l"/>
            <a:r>
              <a:rPr lang="en-US" sz="2200" b="1" dirty="0" smtClean="0">
                <a:solidFill>
                  <a:schemeClr val="bg2">
                    <a:lumMod val="60000"/>
                    <a:lumOff val="40000"/>
                  </a:schemeClr>
                </a:solidFill>
                <a:latin typeface="Calibri" charset="0"/>
                <a:ea typeface="Calibri" charset="0"/>
                <a:cs typeface="Calibri" charset="0"/>
              </a:rPr>
              <a:t>Detecting Outliers</a:t>
            </a:r>
            <a:endParaRPr lang="en-US" sz="2200" b="1" dirty="0">
              <a:solidFill>
                <a:schemeClr val="bg2">
                  <a:lumMod val="60000"/>
                  <a:lumOff val="40000"/>
                </a:schemeClr>
              </a:solidFill>
              <a:latin typeface="Calibri" charset="0"/>
              <a:ea typeface="Calibri" charset="0"/>
              <a:cs typeface="Calibri" charset="0"/>
            </a:endParaRPr>
          </a:p>
        </p:txBody>
      </p:sp>
      <p:cxnSp>
        <p:nvCxnSpPr>
          <p:cNvPr id="8" name="Straight Arrow Connector 7"/>
          <p:cNvCxnSpPr>
            <a:stCxn id="9" idx="2"/>
          </p:cNvCxnSpPr>
          <p:nvPr/>
        </p:nvCxnSpPr>
        <p:spPr>
          <a:xfrm>
            <a:off x="914487" y="1015916"/>
            <a:ext cx="829616" cy="785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8272" y="762000"/>
            <a:ext cx="912429" cy="253916"/>
          </a:xfrm>
          <a:prstGeom prst="rect">
            <a:avLst/>
          </a:prstGeom>
          <a:noFill/>
        </p:spPr>
        <p:txBody>
          <a:bodyPr wrap="none" rtlCol="0">
            <a:spAutoFit/>
          </a:bodyPr>
          <a:lstStyle/>
          <a:p>
            <a:r>
              <a:rPr lang="en-US" sz="1050" dirty="0"/>
              <a:t>Outlier point</a:t>
            </a:r>
            <a:endParaRPr lang="en-US" sz="1050" dirty="0"/>
          </a:p>
        </p:txBody>
      </p:sp>
    </p:spTree>
    <p:extLst>
      <p:ext uri="{BB962C8B-B14F-4D97-AF65-F5344CB8AC3E}">
        <p14:creationId xmlns:p14="http://schemas.microsoft.com/office/powerpoint/2010/main" val="18125289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72" y="223838"/>
            <a:ext cx="8227457" cy="514350"/>
          </a:xfrm>
        </p:spPr>
        <p:txBody>
          <a:bodyPr rtlCol="0">
            <a:normAutofit fontScale="90000"/>
          </a:bodyPr>
          <a:lstStyle/>
          <a:p>
            <a:pPr>
              <a:defRPr/>
            </a:pPr>
            <a:r>
              <a:rPr lang="en-US" dirty="0" smtClean="0"/>
              <a:t>Example: Credit Card Fraud Detection</a:t>
            </a:r>
            <a:endParaRPr lang="en-US" dirty="0"/>
          </a:p>
        </p:txBody>
      </p:sp>
      <p:pic>
        <p:nvPicPr>
          <p:cNvPr id="7" name="Picture 6"/>
          <p:cNvPicPr>
            <a:picLocks noChangeAspect="1"/>
          </p:cNvPicPr>
          <p:nvPr/>
        </p:nvPicPr>
        <p:blipFill>
          <a:blip r:embed="rId3"/>
          <a:stretch>
            <a:fillRect/>
          </a:stretch>
        </p:blipFill>
        <p:spPr>
          <a:xfrm>
            <a:off x="1086983" y="1002073"/>
            <a:ext cx="6910339" cy="3445184"/>
          </a:xfrm>
          <a:prstGeom prst="rect">
            <a:avLst/>
          </a:prstGeom>
        </p:spPr>
      </p:pic>
    </p:spTree>
    <p:extLst>
      <p:ext uri="{BB962C8B-B14F-4D97-AF65-F5344CB8AC3E}">
        <p14:creationId xmlns:p14="http://schemas.microsoft.com/office/powerpoint/2010/main" val="799574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71" y="0"/>
            <a:ext cx="8548661" cy="762000"/>
          </a:xfrm>
        </p:spPr>
        <p:txBody>
          <a:bodyPr>
            <a:normAutofit/>
          </a:bodyPr>
          <a:lstStyle/>
          <a:p>
            <a:pPr algn="l"/>
            <a:r>
              <a:rPr lang="en-US" sz="2200" b="1" dirty="0" smtClean="0">
                <a:solidFill>
                  <a:schemeClr val="bg2">
                    <a:lumMod val="60000"/>
                    <a:lumOff val="40000"/>
                  </a:schemeClr>
                </a:solidFill>
              </a:rPr>
              <a:t>Affinity</a:t>
            </a:r>
            <a:r>
              <a:rPr lang="en-US" sz="2200" dirty="0" smtClean="0">
                <a:solidFill>
                  <a:schemeClr val="bg2">
                    <a:lumMod val="60000"/>
                    <a:lumOff val="40000"/>
                  </a:schemeClr>
                </a:solidFill>
              </a:rPr>
              <a:t> </a:t>
            </a:r>
            <a:r>
              <a:rPr lang="en-US" sz="2200" b="1" dirty="0">
                <a:solidFill>
                  <a:schemeClr val="bg2">
                    <a:lumMod val="60000"/>
                    <a:lumOff val="40000"/>
                  </a:schemeClr>
                </a:solidFill>
              </a:rPr>
              <a:t>Analysis </a:t>
            </a:r>
            <a:endParaRPr lang="en-US" sz="2200" b="1" dirty="0">
              <a:solidFill>
                <a:schemeClr val="bg2">
                  <a:lumMod val="60000"/>
                  <a:lumOff val="40000"/>
                </a:schemeClr>
              </a:solidFill>
            </a:endParaRPr>
          </a:p>
        </p:txBody>
      </p:sp>
      <p:graphicFrame>
        <p:nvGraphicFramePr>
          <p:cNvPr id="8" name="Table 7"/>
          <p:cNvGraphicFramePr>
            <a:graphicFrameLocks noGrp="1"/>
          </p:cNvGraphicFramePr>
          <p:nvPr>
            <p:extLst/>
          </p:nvPr>
        </p:nvGraphicFramePr>
        <p:xfrm>
          <a:off x="1174706" y="1553844"/>
          <a:ext cx="2368865" cy="1543050"/>
        </p:xfrm>
        <a:graphic>
          <a:graphicData uri="http://schemas.openxmlformats.org/drawingml/2006/table">
            <a:tbl>
              <a:tblPr firstRow="1" bandRow="1">
                <a:tableStyleId>{2D5ABB26-0587-4C30-8999-92F81FD0307C}</a:tableStyleId>
              </a:tblPr>
              <a:tblGrid>
                <a:gridCol w="473773"/>
                <a:gridCol w="473773"/>
                <a:gridCol w="473773"/>
                <a:gridCol w="473773"/>
                <a:gridCol w="473773"/>
              </a:tblGrid>
              <a:tr h="257175">
                <a:tc>
                  <a:txBody>
                    <a:bodyPr/>
                    <a:lstStyle/>
                    <a:p>
                      <a:pPr algn="ctr"/>
                      <a:r>
                        <a:rPr lang="en-US" sz="1100" dirty="0" smtClean="0">
                          <a:solidFill>
                            <a:schemeClr val="tx1"/>
                          </a:solidFill>
                        </a:rPr>
                        <a:t>Y</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N</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N</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Y</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N</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solidFill>
                            <a:schemeClr val="tx1"/>
                          </a:solidFill>
                        </a:rPr>
                        <a:t>Y</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N</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N</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Y</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N</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solidFill>
                            <a:schemeClr val="tx1"/>
                          </a:solidFill>
                        </a:rPr>
                        <a:t>Y</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Y</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N</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Y</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chemeClr val="tx1"/>
                          </a:solidFill>
                        </a:rPr>
                        <a:t>N</a:t>
                      </a:r>
                      <a:endParaRPr lang="en-US" sz="1100" dirty="0">
                        <a:solidFill>
                          <a:schemeClr val="tx1"/>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1" name="TextBox 10"/>
          <p:cNvSpPr txBox="1"/>
          <p:nvPr/>
        </p:nvSpPr>
        <p:spPr>
          <a:xfrm>
            <a:off x="312261" y="1616827"/>
            <a:ext cx="926858" cy="2031248"/>
          </a:xfrm>
          <a:prstGeom prst="rect">
            <a:avLst/>
          </a:prstGeom>
        </p:spPr>
        <p:txBody>
          <a:bodyPr vert="horz" wrap="none" lIns="68580" tIns="34290" rIns="68580" bIns="34290" rtlCol="0">
            <a:normAutofit/>
          </a:bodyPr>
          <a:lstStyle/>
          <a:p>
            <a:pPr defTabSz="342900">
              <a:spcBef>
                <a:spcPts val="375"/>
              </a:spcBef>
              <a:spcAft>
                <a:spcPts val="150"/>
              </a:spcAft>
            </a:pPr>
            <a:r>
              <a:rPr lang="en-US" sz="1200" kern="1200" dirty="0" err="1">
                <a:latin typeface="+mn-lt"/>
                <a:ea typeface="+mn-ea"/>
                <a:cs typeface="+mn-cs"/>
              </a:rPr>
              <a:t>Tx</a:t>
            </a:r>
            <a:r>
              <a:rPr lang="en-US" sz="1200" kern="1200" dirty="0">
                <a:latin typeface="+mn-lt"/>
                <a:ea typeface="+mn-ea"/>
                <a:cs typeface="+mn-cs"/>
              </a:rPr>
              <a:t> 1</a:t>
            </a:r>
          </a:p>
          <a:p>
            <a:pPr defTabSz="342900">
              <a:spcBef>
                <a:spcPts val="375"/>
              </a:spcBef>
              <a:spcAft>
                <a:spcPts val="150"/>
              </a:spcAft>
            </a:pPr>
            <a:r>
              <a:rPr lang="en-US" sz="1200" dirty="0" err="1">
                <a:latin typeface="+mn-lt"/>
                <a:ea typeface="+mn-ea"/>
                <a:cs typeface="+mn-cs"/>
              </a:rPr>
              <a:t>Tx</a:t>
            </a:r>
            <a:r>
              <a:rPr lang="en-US" sz="1200" dirty="0">
                <a:latin typeface="+mn-lt"/>
                <a:ea typeface="+mn-ea"/>
                <a:cs typeface="+mn-cs"/>
              </a:rPr>
              <a:t> 2</a:t>
            </a:r>
          </a:p>
          <a:p>
            <a:pPr defTabSz="342900">
              <a:spcBef>
                <a:spcPts val="375"/>
              </a:spcBef>
              <a:spcAft>
                <a:spcPts val="150"/>
              </a:spcAft>
            </a:pPr>
            <a:r>
              <a:rPr lang="en-US" sz="1200" dirty="0" err="1">
                <a:latin typeface="+mn-lt"/>
                <a:ea typeface="+mn-ea"/>
                <a:cs typeface="+mn-cs"/>
              </a:rPr>
              <a:t>Tx</a:t>
            </a:r>
            <a:r>
              <a:rPr lang="en-US" sz="1200" dirty="0">
                <a:latin typeface="+mn-lt"/>
                <a:ea typeface="+mn-ea"/>
                <a:cs typeface="+mn-cs"/>
              </a:rPr>
              <a:t> 3</a:t>
            </a:r>
          </a:p>
          <a:p>
            <a:pPr defTabSz="342900">
              <a:spcBef>
                <a:spcPts val="375"/>
              </a:spcBef>
              <a:spcAft>
                <a:spcPts val="150"/>
              </a:spcAft>
            </a:pPr>
            <a:r>
              <a:rPr lang="en-US" sz="1200" kern="1200" dirty="0" err="1">
                <a:latin typeface="+mn-lt"/>
                <a:ea typeface="+mn-ea"/>
                <a:cs typeface="+mn-cs"/>
              </a:rPr>
              <a:t>Tx</a:t>
            </a:r>
            <a:r>
              <a:rPr lang="en-US" sz="1200" kern="1200" dirty="0">
                <a:latin typeface="+mn-lt"/>
                <a:ea typeface="+mn-ea"/>
                <a:cs typeface="+mn-cs"/>
              </a:rPr>
              <a:t> 4</a:t>
            </a:r>
          </a:p>
          <a:p>
            <a:pPr defTabSz="342900">
              <a:spcBef>
                <a:spcPts val="375"/>
              </a:spcBef>
              <a:spcAft>
                <a:spcPts val="150"/>
              </a:spcAft>
            </a:pPr>
            <a:r>
              <a:rPr lang="en-US" sz="1200" dirty="0" err="1">
                <a:latin typeface="+mn-lt"/>
                <a:ea typeface="+mn-ea"/>
                <a:cs typeface="+mn-cs"/>
              </a:rPr>
              <a:t>Tx</a:t>
            </a:r>
            <a:r>
              <a:rPr lang="en-US" sz="1200" dirty="0">
                <a:latin typeface="+mn-lt"/>
                <a:ea typeface="+mn-ea"/>
                <a:cs typeface="+mn-cs"/>
              </a:rPr>
              <a:t> 5</a:t>
            </a:r>
          </a:p>
          <a:p>
            <a:pPr defTabSz="342900">
              <a:spcBef>
                <a:spcPts val="375"/>
              </a:spcBef>
              <a:spcAft>
                <a:spcPts val="150"/>
              </a:spcAft>
            </a:pPr>
            <a:r>
              <a:rPr lang="en-US" sz="1200" kern="1200" dirty="0">
                <a:latin typeface="+mn-lt"/>
                <a:ea typeface="+mn-ea"/>
                <a:cs typeface="+mn-cs"/>
              </a:rPr>
              <a:t>…</a:t>
            </a:r>
          </a:p>
        </p:txBody>
      </p:sp>
      <p:sp>
        <p:nvSpPr>
          <p:cNvPr id="12" name="TextBox 11"/>
          <p:cNvSpPr txBox="1"/>
          <p:nvPr/>
        </p:nvSpPr>
        <p:spPr>
          <a:xfrm rot="16200000">
            <a:off x="2259525" y="-185753"/>
            <a:ext cx="695325" cy="2786924"/>
          </a:xfrm>
          <a:prstGeom prst="rect">
            <a:avLst/>
          </a:prstGeom>
        </p:spPr>
        <p:txBody>
          <a:bodyPr vert="horz" wrap="none" lIns="68580" tIns="34290" rIns="68580" bIns="34290" rtlCol="0">
            <a:normAutofit/>
          </a:bodyPr>
          <a:lstStyle/>
          <a:p>
            <a:pPr defTabSz="342900">
              <a:spcBef>
                <a:spcPts val="375"/>
              </a:spcBef>
              <a:spcAft>
                <a:spcPts val="900"/>
              </a:spcAft>
            </a:pPr>
            <a:r>
              <a:rPr lang="en-US" sz="1200" kern="1200" dirty="0">
                <a:latin typeface="+mn-lt"/>
                <a:ea typeface="+mn-ea"/>
                <a:cs typeface="+mn-cs"/>
              </a:rPr>
              <a:t>Item 1</a:t>
            </a:r>
          </a:p>
          <a:p>
            <a:pPr defTabSz="342900">
              <a:spcBef>
                <a:spcPts val="375"/>
              </a:spcBef>
              <a:spcAft>
                <a:spcPts val="900"/>
              </a:spcAft>
            </a:pPr>
            <a:r>
              <a:rPr lang="en-US" sz="1200" dirty="0">
                <a:latin typeface="+mn-lt"/>
                <a:ea typeface="+mn-ea"/>
                <a:cs typeface="+mn-cs"/>
              </a:rPr>
              <a:t>Item 2</a:t>
            </a:r>
          </a:p>
          <a:p>
            <a:pPr defTabSz="342900">
              <a:spcBef>
                <a:spcPts val="375"/>
              </a:spcBef>
              <a:spcAft>
                <a:spcPts val="900"/>
              </a:spcAft>
            </a:pPr>
            <a:r>
              <a:rPr lang="en-US" sz="1200" kern="1200" dirty="0">
                <a:latin typeface="+mn-lt"/>
                <a:ea typeface="+mn-ea"/>
                <a:cs typeface="+mn-cs"/>
              </a:rPr>
              <a:t>Item 3</a:t>
            </a:r>
          </a:p>
          <a:p>
            <a:pPr defTabSz="342900">
              <a:spcBef>
                <a:spcPts val="375"/>
              </a:spcBef>
              <a:spcAft>
                <a:spcPts val="900"/>
              </a:spcAft>
            </a:pPr>
            <a:r>
              <a:rPr lang="en-US" sz="1200" dirty="0">
                <a:latin typeface="+mn-lt"/>
                <a:ea typeface="+mn-ea"/>
                <a:cs typeface="+mn-cs"/>
              </a:rPr>
              <a:t>Item 4</a:t>
            </a:r>
          </a:p>
          <a:p>
            <a:pPr defTabSz="342900">
              <a:spcBef>
                <a:spcPts val="375"/>
              </a:spcBef>
              <a:spcAft>
                <a:spcPts val="900"/>
              </a:spcAft>
            </a:pPr>
            <a:r>
              <a:rPr lang="en-US" sz="1200" dirty="0">
                <a:latin typeface="+mn-lt"/>
                <a:ea typeface="+mn-ea"/>
                <a:cs typeface="+mn-cs"/>
              </a:rPr>
              <a:t>Item 5</a:t>
            </a:r>
          </a:p>
          <a:p>
            <a:pPr defTabSz="342900">
              <a:spcBef>
                <a:spcPts val="375"/>
              </a:spcBef>
              <a:spcAft>
                <a:spcPts val="900"/>
              </a:spcAft>
            </a:pPr>
            <a:r>
              <a:rPr lang="en-US" sz="1200" dirty="0">
                <a:latin typeface="+mn-lt"/>
                <a:ea typeface="+mn-ea"/>
                <a:cs typeface="+mn-cs"/>
              </a:rPr>
              <a:t>…</a:t>
            </a:r>
            <a:endParaRPr lang="en-US" sz="1200" kern="1200" dirty="0">
              <a:latin typeface="+mn-lt"/>
              <a:ea typeface="+mn-ea"/>
              <a:cs typeface="+mn-cs"/>
            </a:endParaRPr>
          </a:p>
        </p:txBody>
      </p:sp>
      <p:graphicFrame>
        <p:nvGraphicFramePr>
          <p:cNvPr id="9" name="Table 8"/>
          <p:cNvGraphicFramePr>
            <a:graphicFrameLocks noGrp="1"/>
          </p:cNvGraphicFramePr>
          <p:nvPr>
            <p:extLst/>
          </p:nvPr>
        </p:nvGraphicFramePr>
        <p:xfrm>
          <a:off x="6180987" y="2491104"/>
          <a:ext cx="2368865" cy="1543050"/>
        </p:xfrm>
        <a:graphic>
          <a:graphicData uri="http://schemas.openxmlformats.org/drawingml/2006/table">
            <a:tbl>
              <a:tblPr firstRow="1" bandRow="1">
                <a:tableStyleId>{2D5ABB26-0587-4C30-8999-92F81FD0307C}</a:tableStyleId>
              </a:tblPr>
              <a:tblGrid>
                <a:gridCol w="473773"/>
                <a:gridCol w="473773"/>
                <a:gridCol w="473773"/>
                <a:gridCol w="473773"/>
                <a:gridCol w="473773"/>
              </a:tblGrid>
              <a:tr h="257175">
                <a:tc>
                  <a:txBody>
                    <a:bodyPr/>
                    <a:lstStyle/>
                    <a:p>
                      <a:pPr algn="ctr"/>
                      <a:r>
                        <a:rPr lang="en-US" sz="1100" dirty="0" smtClean="0">
                          <a:solidFill>
                            <a:srgbClr val="FF0000"/>
                          </a:solidFill>
                        </a:rPr>
                        <a:t>Y</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Y</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solidFill>
                            <a:srgbClr val="FF0000"/>
                          </a:solidFill>
                        </a:rPr>
                        <a:t>Y</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Y</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solidFill>
                            <a:srgbClr val="FF0000"/>
                          </a:solidFill>
                        </a:rPr>
                        <a:t>Y</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solidFill>
                            <a:srgbClr val="FF0000"/>
                          </a:solidFill>
                        </a:rPr>
                        <a:t>Y</a:t>
                      </a:r>
                      <a:endParaRPr lang="en-US" sz="1100" dirty="0">
                        <a:solidFill>
                          <a:srgbClr val="FF0000"/>
                        </a:solidFill>
                      </a:endParaRPr>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N</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100" dirty="0" smtClean="0"/>
                        <a: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0" name="TextBox 9"/>
          <p:cNvSpPr txBox="1"/>
          <p:nvPr/>
        </p:nvSpPr>
        <p:spPr>
          <a:xfrm>
            <a:off x="5318542" y="2554087"/>
            <a:ext cx="926858" cy="2031248"/>
          </a:xfrm>
          <a:prstGeom prst="rect">
            <a:avLst/>
          </a:prstGeom>
        </p:spPr>
        <p:txBody>
          <a:bodyPr vert="horz" wrap="none" lIns="68580" tIns="34290" rIns="68580" bIns="34290" rtlCol="0">
            <a:normAutofit/>
          </a:bodyPr>
          <a:lstStyle/>
          <a:p>
            <a:pPr defTabSz="342900">
              <a:spcBef>
                <a:spcPts val="375"/>
              </a:spcBef>
              <a:spcAft>
                <a:spcPts val="150"/>
              </a:spcAft>
            </a:pPr>
            <a:r>
              <a:rPr lang="en-US" sz="1200" kern="1200" dirty="0" err="1">
                <a:latin typeface="+mn-lt"/>
                <a:ea typeface="+mn-ea"/>
                <a:cs typeface="+mn-cs"/>
              </a:rPr>
              <a:t>Tx</a:t>
            </a:r>
            <a:r>
              <a:rPr lang="en-US" sz="1200" kern="1200" dirty="0">
                <a:latin typeface="+mn-lt"/>
                <a:ea typeface="+mn-ea"/>
                <a:cs typeface="+mn-cs"/>
              </a:rPr>
              <a:t> 1</a:t>
            </a:r>
          </a:p>
          <a:p>
            <a:pPr defTabSz="342900">
              <a:spcBef>
                <a:spcPts val="375"/>
              </a:spcBef>
              <a:spcAft>
                <a:spcPts val="150"/>
              </a:spcAft>
            </a:pPr>
            <a:r>
              <a:rPr lang="en-US" sz="1200" dirty="0" err="1">
                <a:latin typeface="+mn-lt"/>
                <a:ea typeface="+mn-ea"/>
                <a:cs typeface="+mn-cs"/>
              </a:rPr>
              <a:t>Tx</a:t>
            </a:r>
            <a:r>
              <a:rPr lang="en-US" sz="1200" dirty="0">
                <a:latin typeface="+mn-lt"/>
                <a:ea typeface="+mn-ea"/>
                <a:cs typeface="+mn-cs"/>
              </a:rPr>
              <a:t> 2</a:t>
            </a:r>
          </a:p>
          <a:p>
            <a:pPr defTabSz="342900">
              <a:spcBef>
                <a:spcPts val="375"/>
              </a:spcBef>
              <a:spcAft>
                <a:spcPts val="150"/>
              </a:spcAft>
            </a:pPr>
            <a:r>
              <a:rPr lang="en-US" sz="1200" dirty="0" err="1">
                <a:latin typeface="+mn-lt"/>
                <a:ea typeface="+mn-ea"/>
                <a:cs typeface="+mn-cs"/>
              </a:rPr>
              <a:t>Tx</a:t>
            </a:r>
            <a:r>
              <a:rPr lang="en-US" sz="1200" dirty="0">
                <a:latin typeface="+mn-lt"/>
                <a:ea typeface="+mn-ea"/>
                <a:cs typeface="+mn-cs"/>
              </a:rPr>
              <a:t> 3</a:t>
            </a:r>
          </a:p>
          <a:p>
            <a:pPr defTabSz="342900">
              <a:spcBef>
                <a:spcPts val="375"/>
              </a:spcBef>
              <a:spcAft>
                <a:spcPts val="150"/>
              </a:spcAft>
            </a:pPr>
            <a:r>
              <a:rPr lang="en-US" sz="1200" kern="1200" dirty="0" err="1">
                <a:latin typeface="+mn-lt"/>
                <a:ea typeface="+mn-ea"/>
                <a:cs typeface="+mn-cs"/>
              </a:rPr>
              <a:t>Tx</a:t>
            </a:r>
            <a:r>
              <a:rPr lang="en-US" sz="1200" kern="1200" dirty="0">
                <a:latin typeface="+mn-lt"/>
                <a:ea typeface="+mn-ea"/>
                <a:cs typeface="+mn-cs"/>
              </a:rPr>
              <a:t> 4</a:t>
            </a:r>
          </a:p>
          <a:p>
            <a:pPr defTabSz="342900">
              <a:spcBef>
                <a:spcPts val="375"/>
              </a:spcBef>
              <a:spcAft>
                <a:spcPts val="150"/>
              </a:spcAft>
            </a:pPr>
            <a:r>
              <a:rPr lang="en-US" sz="1200" dirty="0" err="1">
                <a:latin typeface="+mn-lt"/>
                <a:ea typeface="+mn-ea"/>
                <a:cs typeface="+mn-cs"/>
              </a:rPr>
              <a:t>Tx</a:t>
            </a:r>
            <a:r>
              <a:rPr lang="en-US" sz="1200" dirty="0">
                <a:latin typeface="+mn-lt"/>
                <a:ea typeface="+mn-ea"/>
                <a:cs typeface="+mn-cs"/>
              </a:rPr>
              <a:t> 5</a:t>
            </a:r>
          </a:p>
          <a:p>
            <a:pPr defTabSz="342900">
              <a:spcBef>
                <a:spcPts val="375"/>
              </a:spcBef>
              <a:spcAft>
                <a:spcPts val="150"/>
              </a:spcAft>
            </a:pPr>
            <a:r>
              <a:rPr lang="en-US" sz="1200" kern="1200" dirty="0">
                <a:latin typeface="+mn-lt"/>
                <a:ea typeface="+mn-ea"/>
                <a:cs typeface="+mn-cs"/>
              </a:rPr>
              <a:t>…</a:t>
            </a:r>
          </a:p>
        </p:txBody>
      </p:sp>
      <p:sp>
        <p:nvSpPr>
          <p:cNvPr id="13" name="TextBox 12"/>
          <p:cNvSpPr txBox="1"/>
          <p:nvPr/>
        </p:nvSpPr>
        <p:spPr>
          <a:xfrm rot="16200000">
            <a:off x="7265807" y="751509"/>
            <a:ext cx="695325" cy="2786924"/>
          </a:xfrm>
          <a:prstGeom prst="rect">
            <a:avLst/>
          </a:prstGeom>
        </p:spPr>
        <p:txBody>
          <a:bodyPr vert="horz" wrap="none" lIns="68580" tIns="34290" rIns="68580" bIns="34290" rtlCol="0">
            <a:normAutofit/>
          </a:bodyPr>
          <a:lstStyle/>
          <a:p>
            <a:pPr defTabSz="342900">
              <a:spcBef>
                <a:spcPts val="375"/>
              </a:spcBef>
              <a:spcAft>
                <a:spcPts val="900"/>
              </a:spcAft>
            </a:pPr>
            <a:r>
              <a:rPr lang="en-US" sz="1200" kern="1200" dirty="0">
                <a:latin typeface="+mn-lt"/>
                <a:ea typeface="+mn-ea"/>
                <a:cs typeface="+mn-cs"/>
              </a:rPr>
              <a:t>Item 1</a:t>
            </a:r>
          </a:p>
          <a:p>
            <a:pPr defTabSz="342900">
              <a:spcBef>
                <a:spcPts val="375"/>
              </a:spcBef>
              <a:spcAft>
                <a:spcPts val="900"/>
              </a:spcAft>
            </a:pPr>
            <a:r>
              <a:rPr lang="en-US" sz="1200" dirty="0">
                <a:latin typeface="+mn-lt"/>
                <a:ea typeface="+mn-ea"/>
                <a:cs typeface="+mn-cs"/>
              </a:rPr>
              <a:t>Item 2</a:t>
            </a:r>
          </a:p>
          <a:p>
            <a:pPr defTabSz="342900">
              <a:spcBef>
                <a:spcPts val="375"/>
              </a:spcBef>
              <a:spcAft>
                <a:spcPts val="900"/>
              </a:spcAft>
            </a:pPr>
            <a:r>
              <a:rPr lang="en-US" sz="1200" kern="1200" dirty="0">
                <a:latin typeface="+mn-lt"/>
                <a:ea typeface="+mn-ea"/>
                <a:cs typeface="+mn-cs"/>
              </a:rPr>
              <a:t>Item 3</a:t>
            </a:r>
          </a:p>
          <a:p>
            <a:pPr defTabSz="342900">
              <a:spcBef>
                <a:spcPts val="375"/>
              </a:spcBef>
              <a:spcAft>
                <a:spcPts val="900"/>
              </a:spcAft>
            </a:pPr>
            <a:r>
              <a:rPr lang="en-US" sz="1200" dirty="0">
                <a:latin typeface="+mn-lt"/>
                <a:ea typeface="+mn-ea"/>
                <a:cs typeface="+mn-cs"/>
              </a:rPr>
              <a:t>Item 4</a:t>
            </a:r>
          </a:p>
          <a:p>
            <a:pPr defTabSz="342900">
              <a:spcBef>
                <a:spcPts val="375"/>
              </a:spcBef>
              <a:spcAft>
                <a:spcPts val="900"/>
              </a:spcAft>
            </a:pPr>
            <a:r>
              <a:rPr lang="en-US" sz="1200" dirty="0">
                <a:latin typeface="+mn-lt"/>
                <a:ea typeface="+mn-ea"/>
                <a:cs typeface="+mn-cs"/>
              </a:rPr>
              <a:t>Item 5</a:t>
            </a:r>
          </a:p>
          <a:p>
            <a:pPr defTabSz="342900">
              <a:spcBef>
                <a:spcPts val="375"/>
              </a:spcBef>
              <a:spcAft>
                <a:spcPts val="900"/>
              </a:spcAft>
            </a:pPr>
            <a:r>
              <a:rPr lang="en-US" sz="1200" dirty="0">
                <a:latin typeface="+mn-lt"/>
                <a:ea typeface="+mn-ea"/>
                <a:cs typeface="+mn-cs"/>
              </a:rPr>
              <a:t>…</a:t>
            </a:r>
            <a:endParaRPr lang="en-US" sz="1200" kern="1200" dirty="0">
              <a:latin typeface="+mn-lt"/>
              <a:ea typeface="+mn-ea"/>
              <a:cs typeface="+mn-cs"/>
            </a:endParaRPr>
          </a:p>
        </p:txBody>
      </p:sp>
      <p:sp>
        <p:nvSpPr>
          <p:cNvPr id="3" name="Right Arrow 2"/>
          <p:cNvSpPr/>
          <p:nvPr/>
        </p:nvSpPr>
        <p:spPr>
          <a:xfrm rot="1142544">
            <a:off x="3881152" y="2622227"/>
            <a:ext cx="1124031" cy="23532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050"/>
          </a:p>
        </p:txBody>
      </p:sp>
      <p:sp>
        <p:nvSpPr>
          <p:cNvPr id="14" name="Footer Placeholder 4"/>
          <p:cNvSpPr txBox="1">
            <a:spLocks/>
          </p:cNvSpPr>
          <p:nvPr/>
        </p:nvSpPr>
        <p:spPr>
          <a:xfrm>
            <a:off x="312261" y="4030622"/>
            <a:ext cx="4991387" cy="613098"/>
          </a:xfrm>
          <a:prstGeom prst="rect">
            <a:avLst/>
          </a:prstGeom>
        </p:spPr>
        <p:txBody>
          <a:bodyPr anchor="t">
            <a:normAutofit/>
          </a:bodyPr>
          <a:lstStyle>
            <a:defPPr>
              <a:defRPr lang="en-US"/>
            </a:defPPr>
            <a:lvl1pPr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1pPr>
            <a:lvl2pPr marL="4572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a:lstStyle>
          <a:p>
            <a:pPr>
              <a:defRPr/>
            </a:pPr>
            <a:r>
              <a:rPr lang="en-US" sz="1500" dirty="0"/>
              <a:t>Goal: identify frequent </a:t>
            </a:r>
            <a:r>
              <a:rPr lang="en-US" sz="1500" dirty="0" err="1"/>
              <a:t>itemset</a:t>
            </a:r>
            <a:endParaRPr lang="en-US" sz="1500" dirty="0"/>
          </a:p>
          <a:p>
            <a:pPr>
              <a:defRPr/>
            </a:pPr>
            <a:r>
              <a:rPr lang="en-US" sz="1500" dirty="0"/>
              <a:t>Techniques: FP Growth, </a:t>
            </a:r>
            <a:r>
              <a:rPr lang="en-US" sz="1500" dirty="0" err="1"/>
              <a:t>Apriori</a:t>
            </a:r>
            <a:endParaRPr lang="en-US" sz="1500" dirty="0"/>
          </a:p>
        </p:txBody>
      </p:sp>
    </p:spTree>
    <p:extLst>
      <p:ext uri="{BB962C8B-B14F-4D97-AF65-F5344CB8AC3E}">
        <p14:creationId xmlns:p14="http://schemas.microsoft.com/office/powerpoint/2010/main" val="10997018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idx="1"/>
          </p:nvPr>
        </p:nvSpPr>
        <p:spPr/>
        <p:txBody>
          <a:bodyPr/>
          <a:lstStyle/>
          <a:p>
            <a:r>
              <a:rPr lang="en-US" sz="2000" dirty="0" smtClean="0"/>
              <a:t> Categories  of Machine Learning Algorithms</a:t>
            </a:r>
          </a:p>
          <a:p>
            <a:r>
              <a:rPr lang="en-US" sz="2000" dirty="0" smtClean="0"/>
              <a:t> Use Cases</a:t>
            </a:r>
          </a:p>
          <a:p>
            <a:r>
              <a:rPr lang="en-US" sz="2000" dirty="0" smtClean="0"/>
              <a:t>Machine Learning </a:t>
            </a:r>
            <a:r>
              <a:rPr lang="en-US" sz="2000" smtClean="0"/>
              <a:t>Life Cycle</a:t>
            </a:r>
            <a:endParaRPr lang="en-US" sz="2000" dirty="0"/>
          </a:p>
        </p:txBody>
      </p:sp>
    </p:spTree>
    <p:extLst>
      <p:ext uri="{BB962C8B-B14F-4D97-AF65-F5344CB8AC3E}">
        <p14:creationId xmlns:p14="http://schemas.microsoft.com/office/powerpoint/2010/main" val="1543998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72" y="223838"/>
            <a:ext cx="8227457" cy="514350"/>
          </a:xfrm>
        </p:spPr>
        <p:txBody>
          <a:bodyPr rtlCol="0">
            <a:normAutofit fontScale="90000"/>
          </a:bodyPr>
          <a:lstStyle/>
          <a:p>
            <a:pPr>
              <a:defRPr/>
            </a:pPr>
            <a:r>
              <a:rPr lang="en-US" dirty="0" smtClean="0"/>
              <a:t>Example: Market Basket Analysis</a:t>
            </a:r>
            <a:endParaRPr lang="en-US" dirty="0"/>
          </a:p>
        </p:txBody>
      </p:sp>
      <p:pic>
        <p:nvPicPr>
          <p:cNvPr id="3" name="Picture 2"/>
          <p:cNvPicPr>
            <a:picLocks noChangeAspect="1"/>
          </p:cNvPicPr>
          <p:nvPr/>
        </p:nvPicPr>
        <p:blipFill>
          <a:blip r:embed="rId3"/>
          <a:stretch>
            <a:fillRect/>
          </a:stretch>
        </p:blipFill>
        <p:spPr>
          <a:xfrm>
            <a:off x="458273" y="1075765"/>
            <a:ext cx="5024903" cy="3141383"/>
          </a:xfrm>
          <a:prstGeom prst="rect">
            <a:avLst/>
          </a:prstGeom>
        </p:spPr>
      </p:pic>
      <p:sp>
        <p:nvSpPr>
          <p:cNvPr id="6" name="TextBox 5"/>
          <p:cNvSpPr txBox="1"/>
          <p:nvPr/>
        </p:nvSpPr>
        <p:spPr>
          <a:xfrm>
            <a:off x="5782329" y="1075765"/>
            <a:ext cx="3148517" cy="923330"/>
          </a:xfrm>
          <a:prstGeom prst="rect">
            <a:avLst/>
          </a:prstGeom>
          <a:noFill/>
        </p:spPr>
        <p:txBody>
          <a:bodyPr wrap="square" rtlCol="0">
            <a:spAutoFit/>
          </a:bodyPr>
          <a:lstStyle/>
          <a:p>
            <a:r>
              <a:rPr lang="en-US" sz="1800" dirty="0"/>
              <a:t>Use affinity analysis for </a:t>
            </a:r>
          </a:p>
          <a:p>
            <a:pPr marL="257175" indent="-257175">
              <a:buFontTx/>
              <a:buChar char="-"/>
            </a:pPr>
            <a:r>
              <a:rPr lang="en-US" sz="1800" dirty="0"/>
              <a:t>store layout design</a:t>
            </a:r>
          </a:p>
          <a:p>
            <a:pPr marL="257175" indent="-257175">
              <a:buFontTx/>
              <a:buChar char="-"/>
            </a:pPr>
            <a:r>
              <a:rPr lang="en-US" sz="1800" dirty="0"/>
              <a:t>Coupons</a:t>
            </a:r>
            <a:endParaRPr lang="en-US" sz="1800" dirty="0"/>
          </a:p>
        </p:txBody>
      </p:sp>
    </p:spTree>
    <p:extLst>
      <p:ext uri="{BB962C8B-B14F-4D97-AF65-F5344CB8AC3E}">
        <p14:creationId xmlns:p14="http://schemas.microsoft.com/office/powerpoint/2010/main" val="17340436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200" b="1" dirty="0" smtClean="0">
                <a:solidFill>
                  <a:schemeClr val="bg2">
                    <a:lumMod val="60000"/>
                    <a:lumOff val="40000"/>
                  </a:schemeClr>
                </a:solidFill>
              </a:rPr>
              <a:t>Use Cases - Algorithms</a:t>
            </a:r>
            <a:endParaRPr lang="en-US" sz="2200" b="1" dirty="0">
              <a:solidFill>
                <a:schemeClr val="bg2">
                  <a:lumMod val="60000"/>
                  <a:lumOff val="40000"/>
                </a:schemeClr>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3388" y="885499"/>
            <a:ext cx="7371755" cy="4046191"/>
          </a:xfrm>
          <a:prstGeom prst="rect">
            <a:avLst/>
          </a:prstGeom>
        </p:spPr>
      </p:pic>
    </p:spTree>
    <p:extLst>
      <p:ext uri="{BB962C8B-B14F-4D97-AF65-F5344CB8AC3E}">
        <p14:creationId xmlns:p14="http://schemas.microsoft.com/office/powerpoint/2010/main" val="1560138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601" y="137885"/>
            <a:ext cx="8740640" cy="483509"/>
          </a:xfrm>
        </p:spPr>
        <p:txBody>
          <a:bodyPr/>
          <a:lstStyle/>
          <a:p>
            <a:pPr algn="l"/>
            <a:r>
              <a:rPr lang="en-US" sz="2400" b="1" dirty="0" smtClean="0">
                <a:solidFill>
                  <a:schemeClr val="bg2">
                    <a:lumMod val="60000"/>
                    <a:lumOff val="40000"/>
                  </a:schemeClr>
                </a:solidFill>
              </a:rPr>
              <a:t>Sample Machine Learning </a:t>
            </a:r>
            <a:r>
              <a:rPr lang="mr-IN" sz="2400" b="1" dirty="0" smtClean="0">
                <a:solidFill>
                  <a:schemeClr val="bg2">
                    <a:lumMod val="60000"/>
                    <a:lumOff val="40000"/>
                  </a:schemeClr>
                </a:solidFill>
              </a:rPr>
              <a:t>–</a:t>
            </a:r>
            <a:r>
              <a:rPr lang="en-US" sz="2400" b="1" dirty="0" smtClean="0">
                <a:solidFill>
                  <a:schemeClr val="bg2">
                    <a:lumMod val="60000"/>
                    <a:lumOff val="40000"/>
                  </a:schemeClr>
                </a:solidFill>
              </a:rPr>
              <a:t> Life Cycle </a:t>
            </a:r>
            <a:endParaRPr lang="en-US" sz="2400" b="1" dirty="0">
              <a:solidFill>
                <a:schemeClr val="bg2">
                  <a:lumMod val="60000"/>
                  <a:lumOff val="40000"/>
                </a:schemeClr>
              </a:solidFill>
            </a:endParaRPr>
          </a:p>
        </p:txBody>
      </p:sp>
      <p:grpSp>
        <p:nvGrpSpPr>
          <p:cNvPr id="4" name="Group 3"/>
          <p:cNvGrpSpPr/>
          <p:nvPr/>
        </p:nvGrpSpPr>
        <p:grpSpPr>
          <a:xfrm>
            <a:off x="2620306" y="1834188"/>
            <a:ext cx="1897616" cy="1559131"/>
            <a:chOff x="279190" y="1202994"/>
            <a:chExt cx="2530513" cy="2079136"/>
          </a:xfrm>
        </p:grpSpPr>
        <p:sp>
          <p:nvSpPr>
            <p:cNvPr id="5" name="Circular Arrow 4"/>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254" tIns="57254" rIns="57254" bIns="57254" numCol="1" spcCol="1270" anchor="ctr" anchorCtr="0">
              <a:noAutofit/>
            </a:bodyPr>
            <a:lstStyle/>
            <a:p>
              <a:pPr algn="ctr" defTabSz="433304">
                <a:lnSpc>
                  <a:spcPct val="90000"/>
                </a:lnSpc>
                <a:spcBef>
                  <a:spcPct val="0"/>
                </a:spcBef>
                <a:spcAft>
                  <a:spcPct val="35000"/>
                </a:spcAft>
              </a:pPr>
              <a:r>
                <a:rPr lang="en-US" sz="975">
                  <a:solidFill>
                    <a:srgbClr val="FFFFFF"/>
                  </a:solidFill>
                </a:rPr>
                <a:t>Get/Prepare Data</a:t>
              </a:r>
            </a:p>
          </p:txBody>
        </p:sp>
        <p:sp>
          <p:nvSpPr>
            <p:cNvPr id="7" name="Freeform 6"/>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254" tIns="57254" rIns="57254" bIns="57254" numCol="1" spcCol="1270" anchor="ctr" anchorCtr="0">
              <a:noAutofit/>
            </a:bodyPr>
            <a:lstStyle/>
            <a:p>
              <a:pPr algn="ctr" defTabSz="433304">
                <a:lnSpc>
                  <a:spcPct val="90000"/>
                </a:lnSpc>
                <a:spcBef>
                  <a:spcPct val="0"/>
                </a:spcBef>
                <a:spcAft>
                  <a:spcPct val="35000"/>
                </a:spcAft>
              </a:pPr>
              <a:r>
                <a:rPr lang="en-US" sz="975" dirty="0">
                  <a:solidFill>
                    <a:srgbClr val="FFFFFF"/>
                  </a:solidFill>
                </a:rPr>
                <a:t>Build/Edit Experiment</a:t>
              </a:r>
            </a:p>
          </p:txBody>
        </p:sp>
        <p:sp>
          <p:nvSpPr>
            <p:cNvPr id="8" name="Freeform 7"/>
            <p:cNvSpPr/>
            <p:nvPr/>
          </p:nvSpPr>
          <p:spPr>
            <a:xfrm>
              <a:off x="995045" y="273272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254" tIns="57254" rIns="57254" bIns="57254" numCol="1" spcCol="1270" anchor="ctr" anchorCtr="0">
              <a:noAutofit/>
            </a:bodyPr>
            <a:lstStyle/>
            <a:p>
              <a:pPr algn="ctr" defTabSz="433304">
                <a:lnSpc>
                  <a:spcPct val="90000"/>
                </a:lnSpc>
                <a:spcBef>
                  <a:spcPct val="0"/>
                </a:spcBef>
                <a:spcAft>
                  <a:spcPct val="35000"/>
                </a:spcAft>
              </a:pPr>
              <a:r>
                <a:rPr lang="en-US" sz="900" dirty="0">
                  <a:solidFill>
                    <a:srgbClr val="FFFFFF"/>
                  </a:solidFill>
                </a:rPr>
                <a:t>Create/Update Model</a:t>
              </a:r>
            </a:p>
          </p:txBody>
        </p:sp>
        <p:sp>
          <p:nvSpPr>
            <p:cNvPr id="9" name="Freeform 8"/>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254" tIns="57254" rIns="57254" bIns="57254" numCol="1" spcCol="1270" anchor="ctr" anchorCtr="0">
              <a:noAutofit/>
            </a:bodyPr>
            <a:lstStyle/>
            <a:p>
              <a:pPr algn="ctr" defTabSz="433304">
                <a:lnSpc>
                  <a:spcPct val="90000"/>
                </a:lnSpc>
                <a:spcBef>
                  <a:spcPct val="0"/>
                </a:spcBef>
                <a:spcAft>
                  <a:spcPct val="35000"/>
                </a:spcAft>
              </a:pPr>
              <a:r>
                <a:rPr lang="en-US" sz="975" dirty="0">
                  <a:solidFill>
                    <a:srgbClr val="FFFFFF"/>
                  </a:solidFill>
                </a:rPr>
                <a:t>Evaluate Model Results</a:t>
              </a:r>
            </a:p>
          </p:txBody>
        </p:sp>
      </p:grpSp>
      <p:sp>
        <p:nvSpPr>
          <p:cNvPr id="10" name="Right Arrow 9"/>
          <p:cNvSpPr/>
          <p:nvPr/>
        </p:nvSpPr>
        <p:spPr>
          <a:xfrm>
            <a:off x="4574249" y="2581702"/>
            <a:ext cx="481663" cy="173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050">
              <a:solidFill>
                <a:srgbClr val="FFFFFF"/>
              </a:solidFill>
            </a:endParaRPr>
          </a:p>
        </p:txBody>
      </p:sp>
      <p:sp>
        <p:nvSpPr>
          <p:cNvPr id="12" name="Rectangle 11"/>
          <p:cNvSpPr/>
          <p:nvPr/>
        </p:nvSpPr>
        <p:spPr>
          <a:xfrm>
            <a:off x="2475428" y="1503917"/>
            <a:ext cx="2107281" cy="211761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685669"/>
            <a:endParaRPr lang="en-US" sz="1050">
              <a:solidFill>
                <a:srgbClr val="505050"/>
              </a:solidFill>
            </a:endParaRPr>
          </a:p>
        </p:txBody>
      </p:sp>
      <p:sp>
        <p:nvSpPr>
          <p:cNvPr id="13" name="Rectangle 12"/>
          <p:cNvSpPr/>
          <p:nvPr/>
        </p:nvSpPr>
        <p:spPr>
          <a:xfrm>
            <a:off x="5055912" y="701490"/>
            <a:ext cx="1886553" cy="211761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685669"/>
            <a:endParaRPr lang="en-US" sz="1050">
              <a:solidFill>
                <a:srgbClr val="505050"/>
              </a:solidFill>
            </a:endParaRPr>
          </a:p>
        </p:txBody>
      </p:sp>
      <p:sp>
        <p:nvSpPr>
          <p:cNvPr id="14" name="TextBox 13"/>
          <p:cNvSpPr txBox="1"/>
          <p:nvPr/>
        </p:nvSpPr>
        <p:spPr>
          <a:xfrm>
            <a:off x="2859385" y="1483296"/>
            <a:ext cx="1116011" cy="253916"/>
          </a:xfrm>
          <a:prstGeom prst="rect">
            <a:avLst/>
          </a:prstGeom>
          <a:noFill/>
        </p:spPr>
        <p:txBody>
          <a:bodyPr wrap="none" rtlCol="0">
            <a:spAutoFit/>
          </a:bodyPr>
          <a:lstStyle/>
          <a:p>
            <a:pPr defTabSz="685669"/>
            <a:r>
              <a:rPr lang="en-US" sz="1050" dirty="0">
                <a:solidFill>
                  <a:srgbClr val="505050"/>
                </a:solidFill>
              </a:rPr>
              <a:t>Build ML Model</a:t>
            </a:r>
          </a:p>
        </p:txBody>
      </p:sp>
      <p:sp>
        <p:nvSpPr>
          <p:cNvPr id="15" name="TextBox 14"/>
          <p:cNvSpPr txBox="1"/>
          <p:nvPr/>
        </p:nvSpPr>
        <p:spPr>
          <a:xfrm>
            <a:off x="5055912" y="754202"/>
            <a:ext cx="1587294" cy="253916"/>
          </a:xfrm>
          <a:prstGeom prst="rect">
            <a:avLst/>
          </a:prstGeom>
          <a:noFill/>
        </p:spPr>
        <p:txBody>
          <a:bodyPr wrap="none" rtlCol="0">
            <a:spAutoFit/>
          </a:bodyPr>
          <a:lstStyle/>
          <a:p>
            <a:pPr defTabSz="685669"/>
            <a:r>
              <a:rPr lang="en-US" sz="1050" dirty="0">
                <a:solidFill>
                  <a:srgbClr val="505050"/>
                </a:solidFill>
              </a:rPr>
              <a:t>Deploy as Web Service</a:t>
            </a:r>
          </a:p>
        </p:txBody>
      </p:sp>
      <p:sp>
        <p:nvSpPr>
          <p:cNvPr id="16" name="Right Arrow 15"/>
          <p:cNvSpPr/>
          <p:nvPr/>
        </p:nvSpPr>
        <p:spPr>
          <a:xfrm>
            <a:off x="2065775" y="2542207"/>
            <a:ext cx="418112" cy="217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050">
              <a:solidFill>
                <a:srgbClr val="FFFFFF"/>
              </a:solidFill>
            </a:endParaRPr>
          </a:p>
        </p:txBody>
      </p:sp>
      <p:sp>
        <p:nvSpPr>
          <p:cNvPr id="17" name="Rectangle 16"/>
          <p:cNvSpPr/>
          <p:nvPr/>
        </p:nvSpPr>
        <p:spPr>
          <a:xfrm>
            <a:off x="132430" y="1483296"/>
            <a:ext cx="1929456" cy="211761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685669"/>
            <a:endParaRPr lang="en-US" sz="1050">
              <a:solidFill>
                <a:srgbClr val="505050"/>
              </a:solidFill>
            </a:endParaRPr>
          </a:p>
        </p:txBody>
      </p:sp>
      <p:sp>
        <p:nvSpPr>
          <p:cNvPr id="18" name="TextBox 17"/>
          <p:cNvSpPr txBox="1"/>
          <p:nvPr/>
        </p:nvSpPr>
        <p:spPr>
          <a:xfrm>
            <a:off x="301570" y="1483296"/>
            <a:ext cx="1452642" cy="253916"/>
          </a:xfrm>
          <a:prstGeom prst="rect">
            <a:avLst/>
          </a:prstGeom>
          <a:noFill/>
        </p:spPr>
        <p:txBody>
          <a:bodyPr wrap="none" rtlCol="0">
            <a:spAutoFit/>
          </a:bodyPr>
          <a:lstStyle/>
          <a:p>
            <a:pPr defTabSz="685669"/>
            <a:r>
              <a:rPr lang="en-US" sz="1050" dirty="0">
                <a:solidFill>
                  <a:srgbClr val="505050"/>
                </a:solidFill>
              </a:rPr>
              <a:t>Provision Workspace</a:t>
            </a:r>
          </a:p>
        </p:txBody>
      </p:sp>
      <p:graphicFrame>
        <p:nvGraphicFramePr>
          <p:cNvPr id="19" name="Diagram 18"/>
          <p:cNvGraphicFramePr/>
          <p:nvPr>
            <p:extLst/>
          </p:nvPr>
        </p:nvGraphicFramePr>
        <p:xfrm>
          <a:off x="167761" y="2237962"/>
          <a:ext cx="1953185" cy="933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p:cNvSpPr/>
          <p:nvPr/>
        </p:nvSpPr>
        <p:spPr>
          <a:xfrm>
            <a:off x="7243145" y="1464054"/>
            <a:ext cx="1787994" cy="211761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685669"/>
            <a:endParaRPr lang="en-US" sz="1050">
              <a:solidFill>
                <a:srgbClr val="505050"/>
              </a:solidFill>
            </a:endParaRPr>
          </a:p>
        </p:txBody>
      </p:sp>
      <p:sp>
        <p:nvSpPr>
          <p:cNvPr id="21" name="TextBox 20"/>
          <p:cNvSpPr txBox="1"/>
          <p:nvPr/>
        </p:nvSpPr>
        <p:spPr>
          <a:xfrm>
            <a:off x="7432388" y="1515953"/>
            <a:ext cx="1093569" cy="253916"/>
          </a:xfrm>
          <a:prstGeom prst="rect">
            <a:avLst/>
          </a:prstGeom>
          <a:noFill/>
        </p:spPr>
        <p:txBody>
          <a:bodyPr wrap="none" rtlCol="0">
            <a:spAutoFit/>
          </a:bodyPr>
          <a:lstStyle/>
          <a:p>
            <a:pPr defTabSz="685669"/>
            <a:r>
              <a:rPr lang="en-US" sz="1050" dirty="0">
                <a:solidFill>
                  <a:srgbClr val="505050"/>
                </a:solidFill>
              </a:rPr>
              <a:t>Publish an App</a:t>
            </a:r>
          </a:p>
        </p:txBody>
      </p:sp>
      <p:grpSp>
        <p:nvGrpSpPr>
          <p:cNvPr id="25" name="Group 24"/>
          <p:cNvGrpSpPr/>
          <p:nvPr/>
        </p:nvGrpSpPr>
        <p:grpSpPr>
          <a:xfrm>
            <a:off x="7614690" y="2361163"/>
            <a:ext cx="1044905" cy="652253"/>
            <a:chOff x="0" y="720703"/>
            <a:chExt cx="1393404" cy="869794"/>
          </a:xfrm>
        </p:grpSpPr>
        <p:sp>
          <p:nvSpPr>
            <p:cNvPr id="26" name="Rounded Rectangle 25"/>
            <p:cNvSpPr/>
            <p:nvPr/>
          </p:nvSpPr>
          <p:spPr>
            <a:xfrm>
              <a:off x="0" y="720703"/>
              <a:ext cx="1393404" cy="86979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42460" y="763163"/>
              <a:ext cx="1308484" cy="784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14" tIns="45714" rIns="45714" bIns="45714" numCol="1" spcCol="1270" anchor="ctr" anchorCtr="0">
              <a:noAutofit/>
            </a:bodyPr>
            <a:lstStyle/>
            <a:p>
              <a:pPr algn="ctr" defTabSz="533298">
                <a:lnSpc>
                  <a:spcPct val="90000"/>
                </a:lnSpc>
                <a:spcBef>
                  <a:spcPct val="0"/>
                </a:spcBef>
                <a:spcAft>
                  <a:spcPct val="35000"/>
                </a:spcAft>
              </a:pPr>
              <a:r>
                <a:rPr lang="en-US" sz="800" dirty="0" smtClean="0">
                  <a:solidFill>
                    <a:srgbClr val="FFFFFF"/>
                  </a:solidFill>
                </a:rPr>
                <a:t>Integrate </a:t>
              </a:r>
              <a:r>
                <a:rPr lang="en-US" sz="800" dirty="0">
                  <a:solidFill>
                    <a:srgbClr val="FFFFFF"/>
                  </a:solidFill>
                </a:rPr>
                <a:t>with App/Analytics</a:t>
              </a:r>
              <a:endParaRPr lang="en-US" sz="800" dirty="0">
                <a:solidFill>
                  <a:srgbClr val="FFFFFF"/>
                </a:solidFill>
              </a:endParaRPr>
            </a:p>
          </p:txBody>
        </p:sp>
      </p:grpSp>
      <p:sp>
        <p:nvSpPr>
          <p:cNvPr id="28" name="Right Arrow 27"/>
          <p:cNvSpPr/>
          <p:nvPr/>
        </p:nvSpPr>
        <p:spPr>
          <a:xfrm>
            <a:off x="6942465" y="1941417"/>
            <a:ext cx="375333" cy="217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050">
              <a:solidFill>
                <a:srgbClr val="FFFFFF"/>
              </a:solidFill>
            </a:endParaRPr>
          </a:p>
        </p:txBody>
      </p:sp>
      <p:sp>
        <p:nvSpPr>
          <p:cNvPr id="29" name="Right Arrow 28"/>
          <p:cNvSpPr/>
          <p:nvPr/>
        </p:nvSpPr>
        <p:spPr>
          <a:xfrm>
            <a:off x="4574250" y="3013415"/>
            <a:ext cx="2688457" cy="145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050">
              <a:solidFill>
                <a:srgbClr val="FFFFFF"/>
              </a:solidFill>
            </a:endParaRPr>
          </a:p>
        </p:txBody>
      </p:sp>
      <p:sp>
        <p:nvSpPr>
          <p:cNvPr id="22" name="TextBox 21"/>
          <p:cNvSpPr txBox="1"/>
          <p:nvPr/>
        </p:nvSpPr>
        <p:spPr>
          <a:xfrm>
            <a:off x="5310428" y="3167574"/>
            <a:ext cx="1078262" cy="415498"/>
          </a:xfrm>
          <a:prstGeom prst="rect">
            <a:avLst/>
          </a:prstGeom>
          <a:noFill/>
        </p:spPr>
        <p:txBody>
          <a:bodyPr wrap="square" rtlCol="0">
            <a:spAutoFit/>
          </a:bodyPr>
          <a:lstStyle/>
          <a:p>
            <a:r>
              <a:rPr lang="en-US" sz="1050" dirty="0"/>
              <a:t>Publish the model</a:t>
            </a:r>
            <a:endParaRPr lang="en-US" sz="1050" dirty="0"/>
          </a:p>
        </p:txBody>
      </p:sp>
      <p:sp>
        <p:nvSpPr>
          <p:cNvPr id="3" name="Rounded Rectangle 2"/>
          <p:cNvSpPr/>
          <p:nvPr/>
        </p:nvSpPr>
        <p:spPr>
          <a:xfrm>
            <a:off x="5405120" y="1464054"/>
            <a:ext cx="1238086" cy="477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Deploy Model as a Web Service</a:t>
            </a:r>
            <a:endParaRPr lang="en-US" sz="1000" dirty="0"/>
          </a:p>
        </p:txBody>
      </p:sp>
      <p:sp>
        <p:nvSpPr>
          <p:cNvPr id="34" name="U-Turn Arrow 33"/>
          <p:cNvSpPr/>
          <p:nvPr/>
        </p:nvSpPr>
        <p:spPr>
          <a:xfrm rot="10800000">
            <a:off x="3334870" y="3701623"/>
            <a:ext cx="4647303" cy="28923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4130936" y="4118342"/>
            <a:ext cx="2066716" cy="577081"/>
          </a:xfrm>
          <a:prstGeom prst="rect">
            <a:avLst/>
          </a:prstGeom>
          <a:noFill/>
        </p:spPr>
        <p:txBody>
          <a:bodyPr wrap="square" rtlCol="0">
            <a:spAutoFit/>
          </a:bodyPr>
          <a:lstStyle/>
          <a:p>
            <a:r>
              <a:rPr lang="en-US" sz="1050" dirty="0" smtClean="0"/>
              <a:t>Examine the Predictions / Use more production data to fine tune Model</a:t>
            </a:r>
            <a:endParaRPr lang="en-US" sz="1050" dirty="0"/>
          </a:p>
        </p:txBody>
      </p:sp>
    </p:spTree>
    <p:extLst>
      <p:ext uri="{BB962C8B-B14F-4D97-AF65-F5344CB8AC3E}">
        <p14:creationId xmlns:p14="http://schemas.microsoft.com/office/powerpoint/2010/main" val="131468159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200" b="1" dirty="0" smtClean="0">
                <a:solidFill>
                  <a:schemeClr val="bg2">
                    <a:lumMod val="60000"/>
                    <a:lumOff val="40000"/>
                  </a:schemeClr>
                </a:solidFill>
              </a:rPr>
              <a:t>Machine Learning - Personas</a:t>
            </a:r>
            <a:endParaRPr lang="en-US" sz="2200" b="1" dirty="0">
              <a:solidFill>
                <a:schemeClr val="bg2">
                  <a:lumMod val="60000"/>
                  <a:lumOff val="40000"/>
                </a:schemeClr>
              </a:solidFill>
            </a:endParaRPr>
          </a:p>
        </p:txBody>
      </p:sp>
      <p:grpSp>
        <p:nvGrpSpPr>
          <p:cNvPr id="3" name="Group 2"/>
          <p:cNvGrpSpPr/>
          <p:nvPr/>
        </p:nvGrpSpPr>
        <p:grpSpPr>
          <a:xfrm>
            <a:off x="4764840" y="2795619"/>
            <a:ext cx="2625921" cy="369332"/>
            <a:chOff x="6370637" y="4376419"/>
            <a:chExt cx="3501228" cy="492443"/>
          </a:xfrm>
          <a:solidFill>
            <a:srgbClr val="002060"/>
          </a:solidFill>
        </p:grpSpPr>
        <p:sp>
          <p:nvSpPr>
            <p:cNvPr id="4" name="Right Arrow 3"/>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defRPr/>
              </a:pPr>
              <a:endParaRPr lang="en-US" sz="1350" dirty="0" err="1">
                <a:ln w="0"/>
                <a:effectLst>
                  <a:outerShdw blurRad="38100" dist="25400" dir="5400000" algn="ctr" rotWithShape="0">
                    <a:srgbClr val="6E747A">
                      <a:alpha val="43000"/>
                    </a:srgbClr>
                  </a:outerShdw>
                </a:effectLst>
                <a:latin typeface="Segoe UI"/>
                <a:ea typeface="Segoe UI" pitchFamily="34" charset="0"/>
                <a:cs typeface="Segoe UI" pitchFamily="34" charset="0"/>
              </a:endParaRPr>
            </a:p>
          </p:txBody>
        </p:sp>
        <p:sp>
          <p:nvSpPr>
            <p:cNvPr id="5" name="TextBox 4"/>
            <p:cNvSpPr txBox="1"/>
            <p:nvPr/>
          </p:nvSpPr>
          <p:spPr>
            <a:xfrm>
              <a:off x="7437437" y="4376419"/>
              <a:ext cx="2434428" cy="492443"/>
            </a:xfrm>
            <a:prstGeom prst="rect">
              <a:avLst/>
            </a:prstGeom>
            <a:noFill/>
          </p:spPr>
          <p:txBody>
            <a:bodyPr wrap="none" lIns="0" tIns="0" rIns="0" bIns="0" rtlCol="0">
              <a:spAutoFit/>
            </a:bodyPr>
            <a:lstStyle/>
            <a:p>
              <a:pPr defTabSz="699557">
                <a:defRPr/>
              </a:pPr>
              <a:r>
                <a:rPr lang="en-US" sz="2400" dirty="0">
                  <a:latin typeface="Segoe UI Light" pitchFamily="34" charset="0"/>
                </a:rPr>
                <a:t>IT Professional</a:t>
              </a:r>
            </a:p>
          </p:txBody>
        </p:sp>
      </p:grpSp>
      <p:grpSp>
        <p:nvGrpSpPr>
          <p:cNvPr id="6" name="Group 5"/>
          <p:cNvGrpSpPr/>
          <p:nvPr/>
        </p:nvGrpSpPr>
        <p:grpSpPr>
          <a:xfrm>
            <a:off x="4206478" y="2021951"/>
            <a:ext cx="2518936" cy="400050"/>
            <a:chOff x="6370637" y="3344862"/>
            <a:chExt cx="3358581" cy="533400"/>
          </a:xfrm>
          <a:solidFill>
            <a:srgbClr val="002060"/>
          </a:solidFill>
        </p:grpSpPr>
        <p:sp>
          <p:nvSpPr>
            <p:cNvPr id="7" name="Right Arrow 6"/>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defRPr/>
              </a:pPr>
              <a:endParaRPr lang="en-US" sz="1350" spc="-38" dirty="0" err="1">
                <a:latin typeface="Segoe UI"/>
                <a:ea typeface="Segoe UI" pitchFamily="34" charset="0"/>
                <a:cs typeface="Segoe UI" pitchFamily="34" charset="0"/>
              </a:endParaRPr>
            </a:p>
          </p:txBody>
        </p:sp>
        <p:sp>
          <p:nvSpPr>
            <p:cNvPr id="8" name="TextBox 7"/>
            <p:cNvSpPr txBox="1"/>
            <p:nvPr/>
          </p:nvSpPr>
          <p:spPr>
            <a:xfrm>
              <a:off x="7450817" y="3344862"/>
              <a:ext cx="2278401" cy="492443"/>
            </a:xfrm>
            <a:prstGeom prst="rect">
              <a:avLst/>
            </a:prstGeom>
            <a:noFill/>
          </p:spPr>
          <p:txBody>
            <a:bodyPr wrap="none" lIns="0" tIns="0" rIns="0" bIns="0" rtlCol="0">
              <a:spAutoFit/>
            </a:bodyPr>
            <a:lstStyle/>
            <a:p>
              <a:pPr defTabSz="699557">
                <a:defRPr/>
              </a:pPr>
              <a:r>
                <a:rPr lang="en-US" sz="2400" dirty="0">
                  <a:latin typeface="Segoe UI Light" pitchFamily="34" charset="0"/>
                </a:rPr>
                <a:t>Data Scientist</a:t>
              </a:r>
            </a:p>
          </p:txBody>
        </p:sp>
      </p:grpSp>
      <p:grpSp>
        <p:nvGrpSpPr>
          <p:cNvPr id="9" name="Group 8"/>
          <p:cNvGrpSpPr/>
          <p:nvPr/>
        </p:nvGrpSpPr>
        <p:grpSpPr>
          <a:xfrm>
            <a:off x="3692128" y="1336151"/>
            <a:ext cx="2801065" cy="376454"/>
            <a:chOff x="6370637" y="2430462"/>
            <a:chExt cx="3734753" cy="501939"/>
          </a:xfrm>
          <a:solidFill>
            <a:srgbClr val="002060"/>
          </a:solidFill>
        </p:grpSpPr>
        <p:sp>
          <p:nvSpPr>
            <p:cNvPr id="10" name="Right Arrow 9"/>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defRPr/>
              </a:pPr>
              <a:endParaRPr lang="en-US" sz="1350" spc="-38" dirty="0" err="1">
                <a:latin typeface="Segoe UI"/>
                <a:ea typeface="Segoe UI" pitchFamily="34" charset="0"/>
                <a:cs typeface="Segoe UI" pitchFamily="34" charset="0"/>
              </a:endParaRPr>
            </a:p>
          </p:txBody>
        </p:sp>
        <p:sp>
          <p:nvSpPr>
            <p:cNvPr id="11" name="TextBox 10"/>
            <p:cNvSpPr txBox="1"/>
            <p:nvPr/>
          </p:nvSpPr>
          <p:spPr>
            <a:xfrm>
              <a:off x="7450817" y="2430462"/>
              <a:ext cx="2654573" cy="410370"/>
            </a:xfrm>
            <a:prstGeom prst="rect">
              <a:avLst/>
            </a:prstGeom>
            <a:noFill/>
          </p:spPr>
          <p:txBody>
            <a:bodyPr wrap="none" lIns="0" tIns="0" rIns="0" bIns="0" rtlCol="0">
              <a:spAutoFit/>
            </a:bodyPr>
            <a:lstStyle/>
            <a:p>
              <a:pPr defTabSz="699557">
                <a:defRPr/>
              </a:pPr>
              <a:r>
                <a:rPr lang="en-US" sz="2000" dirty="0" smtClean="0">
                  <a:latin typeface="Calibri" charset="0"/>
                  <a:ea typeface="Calibri" charset="0"/>
                  <a:cs typeface="Calibri" charset="0"/>
                </a:rPr>
                <a:t>Computer </a:t>
              </a:r>
              <a:r>
                <a:rPr lang="en-US" sz="2000" dirty="0">
                  <a:latin typeface="Calibri" charset="0"/>
                  <a:ea typeface="Calibri" charset="0"/>
                  <a:cs typeface="Calibri" charset="0"/>
                </a:rPr>
                <a:t>Scientist</a:t>
              </a:r>
              <a:endParaRPr lang="en-US" sz="2000" dirty="0">
                <a:latin typeface="Calibri" charset="0"/>
                <a:ea typeface="Calibri" charset="0"/>
                <a:cs typeface="Calibri" charset="0"/>
              </a:endParaRPr>
            </a:p>
          </p:txBody>
        </p:sp>
      </p:grpSp>
      <p:sp>
        <p:nvSpPr>
          <p:cNvPr id="12" name="Right Arrow 11"/>
          <p:cNvSpPr/>
          <p:nvPr/>
        </p:nvSpPr>
        <p:spPr bwMode="auto">
          <a:xfrm>
            <a:off x="5279191" y="3648583"/>
            <a:ext cx="685800" cy="342900"/>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defRPr/>
            </a:pPr>
            <a:endParaRPr lang="en-US" sz="1350" spc="-38" dirty="0" err="1">
              <a:latin typeface="Segoe UI"/>
              <a:ea typeface="Segoe UI" pitchFamily="34" charset="0"/>
              <a:cs typeface="Segoe UI" pitchFamily="34" charset="0"/>
            </a:endParaRPr>
          </a:p>
        </p:txBody>
      </p:sp>
      <p:sp>
        <p:nvSpPr>
          <p:cNvPr id="13" name="TextBox 12"/>
          <p:cNvSpPr txBox="1"/>
          <p:nvPr/>
        </p:nvSpPr>
        <p:spPr>
          <a:xfrm>
            <a:off x="6079291" y="3622151"/>
            <a:ext cx="2273058" cy="369332"/>
          </a:xfrm>
          <a:prstGeom prst="rect">
            <a:avLst/>
          </a:prstGeom>
          <a:noFill/>
        </p:spPr>
        <p:txBody>
          <a:bodyPr wrap="none" lIns="0" tIns="0" rIns="0" bIns="0" rtlCol="0">
            <a:spAutoFit/>
          </a:bodyPr>
          <a:lstStyle/>
          <a:p>
            <a:pPr defTabSz="699557"/>
            <a:r>
              <a:rPr lang="en-US" sz="2400" dirty="0">
                <a:latin typeface="Segoe UI Light" pitchFamily="34" charset="0"/>
              </a:rPr>
              <a:t>ISVs &amp; Developers</a:t>
            </a:r>
          </a:p>
        </p:txBody>
      </p:sp>
      <p:grpSp>
        <p:nvGrpSpPr>
          <p:cNvPr id="14" name="Group 13"/>
          <p:cNvGrpSpPr/>
          <p:nvPr/>
        </p:nvGrpSpPr>
        <p:grpSpPr>
          <a:xfrm>
            <a:off x="1521418" y="1857114"/>
            <a:ext cx="2647762" cy="742355"/>
            <a:chOff x="1397124" y="923218"/>
            <a:chExt cx="3530349" cy="989806"/>
          </a:xfrm>
        </p:grpSpPr>
        <p:sp>
          <p:nvSpPr>
            <p:cNvPr id="15" name="Trapezoid 14"/>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16" name="Trapezoid 6"/>
            <p:cNvSpPr/>
            <p:nvPr/>
          </p:nvSpPr>
          <p:spPr>
            <a:xfrm>
              <a:off x="2014935" y="923218"/>
              <a:ext cx="2294727" cy="989806"/>
            </a:xfrm>
            <a:prstGeom prst="rect">
              <a:avLst/>
            </a:prstGeom>
            <a:noFill/>
            <a:ln>
              <a:noFill/>
            </a:ln>
            <a:effectLst/>
          </p:spPr>
          <p:txBody>
            <a:bodyPr spcFirstLastPara="0" vert="horz" wrap="square" lIns="19050" tIns="19050" rIns="19050" bIns="19050" numCol="1" spcCol="1270" anchor="ctr" anchorCtr="0">
              <a:noAutofit/>
            </a:bodyPr>
            <a:lstStyle/>
            <a:p>
              <a:pPr algn="ctr" defTabSz="666750">
                <a:lnSpc>
                  <a:spcPct val="90000"/>
                </a:lnSpc>
                <a:spcBef>
                  <a:spcPct val="0"/>
                </a:spcBef>
                <a:spcAft>
                  <a:spcPct val="35000"/>
                </a:spcAft>
                <a:defRPr/>
              </a:pPr>
              <a:r>
                <a:rPr lang="en-US" sz="1500" dirty="0">
                  <a:solidFill>
                    <a:srgbClr val="FFFFFF"/>
                  </a:solidFill>
                  <a:latin typeface="Segoe UI Semibold" panose="020B0702040204020203" pitchFamily="34" charset="0"/>
                  <a:ea typeface="+mn-ea"/>
                  <a:cs typeface="Segoe UI Semibold" panose="020B0702040204020203" pitchFamily="34" charset="0"/>
                </a:rPr>
                <a:t>ML Studio</a:t>
              </a:r>
            </a:p>
          </p:txBody>
        </p:sp>
      </p:grpSp>
      <p:grpSp>
        <p:nvGrpSpPr>
          <p:cNvPr id="17" name="Group 16"/>
          <p:cNvGrpSpPr/>
          <p:nvPr/>
        </p:nvGrpSpPr>
        <p:grpSpPr>
          <a:xfrm>
            <a:off x="473575" y="3434550"/>
            <a:ext cx="4743449" cy="759101"/>
            <a:chOff x="0" y="3051462"/>
            <a:chExt cx="6324598" cy="1012134"/>
          </a:xfrm>
          <a:solidFill>
            <a:srgbClr val="002050">
              <a:lumMod val="90000"/>
              <a:lumOff val="10000"/>
            </a:srgbClr>
          </a:solidFill>
        </p:grpSpPr>
        <p:sp>
          <p:nvSpPr>
            <p:cNvPr id="18" name="Trapezoid 17"/>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19" name="Trapezoid 10"/>
            <p:cNvSpPr/>
            <p:nvPr/>
          </p:nvSpPr>
          <p:spPr>
            <a:xfrm>
              <a:off x="1106804" y="3051462"/>
              <a:ext cx="4110989" cy="1012134"/>
            </a:xfrm>
            <a:prstGeom prst="rect">
              <a:avLst/>
            </a:prstGeom>
            <a:grpFill/>
            <a:ln>
              <a:noFill/>
            </a:ln>
            <a:effectLst/>
          </p:spPr>
          <p:txBody>
            <a:bodyPr spcFirstLastPara="0" vert="horz" wrap="square" lIns="19050" tIns="19050" rIns="19050" bIns="19050" numCol="1" spcCol="1270" anchor="ctr" anchorCtr="0">
              <a:noAutofit/>
            </a:bodyPr>
            <a:lstStyle/>
            <a:p>
              <a:pPr algn="ctr" defTabSz="666750">
                <a:lnSpc>
                  <a:spcPct val="90000"/>
                </a:lnSpc>
                <a:spcBef>
                  <a:spcPct val="0"/>
                </a:spcBef>
                <a:spcAft>
                  <a:spcPct val="35000"/>
                </a:spcAft>
                <a:defRPr/>
              </a:pPr>
              <a:r>
                <a:rPr lang="en-US" sz="1500" dirty="0">
                  <a:solidFill>
                    <a:srgbClr val="FFFFFF"/>
                  </a:solidFill>
                  <a:latin typeface="Segoe UI Semibold" panose="020B0702040204020203" pitchFamily="34" charset="0"/>
                  <a:ea typeface="+mn-ea"/>
                  <a:cs typeface="Segoe UI Semibold" panose="020B0702040204020203" pitchFamily="34" charset="0"/>
                </a:rPr>
                <a:t>ML APIs</a:t>
              </a:r>
              <a:br>
                <a:rPr lang="en-US" sz="1500" dirty="0">
                  <a:solidFill>
                    <a:srgbClr val="FFFFFF"/>
                  </a:solidFill>
                  <a:latin typeface="Segoe UI Semibold" panose="020B0702040204020203" pitchFamily="34" charset="0"/>
                  <a:ea typeface="+mn-ea"/>
                  <a:cs typeface="Segoe UI Semibold" panose="020B0702040204020203" pitchFamily="34" charset="0"/>
                </a:rPr>
              </a:br>
              <a:r>
                <a:rPr lang="en-US" sz="1500" dirty="0">
                  <a:solidFill>
                    <a:srgbClr val="FFFFFF"/>
                  </a:solidFill>
                  <a:latin typeface="Segoe UI Semibold" panose="020B0702040204020203" pitchFamily="34" charset="0"/>
                  <a:ea typeface="+mn-ea"/>
                  <a:cs typeface="Segoe UI Semibold" panose="020B0702040204020203" pitchFamily="34" charset="0"/>
                </a:rPr>
                <a:t>Marketplace</a:t>
              </a:r>
            </a:p>
          </p:txBody>
        </p:sp>
      </p:grpSp>
      <p:grpSp>
        <p:nvGrpSpPr>
          <p:cNvPr id="20" name="Group 19"/>
          <p:cNvGrpSpPr/>
          <p:nvPr/>
        </p:nvGrpSpPr>
        <p:grpSpPr>
          <a:xfrm>
            <a:off x="973318" y="2599468"/>
            <a:ext cx="3743963" cy="853829"/>
            <a:chOff x="666323" y="1913024"/>
            <a:chExt cx="4991951" cy="1138438"/>
          </a:xfrm>
          <a:solidFill>
            <a:srgbClr val="0072C6">
              <a:lumMod val="75000"/>
            </a:srgbClr>
          </a:solidFill>
        </p:grpSpPr>
        <p:sp>
          <p:nvSpPr>
            <p:cNvPr id="21" name="Trapezoid 20"/>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22" name="Trapezoid 8"/>
            <p:cNvSpPr/>
            <p:nvPr/>
          </p:nvSpPr>
          <p:spPr>
            <a:xfrm>
              <a:off x="1539915" y="1913024"/>
              <a:ext cx="3244768" cy="1138438"/>
            </a:xfrm>
            <a:prstGeom prst="rect">
              <a:avLst/>
            </a:prstGeom>
            <a:grpFill/>
            <a:ln>
              <a:noFill/>
            </a:ln>
            <a:effectLst/>
          </p:spPr>
          <p:txBody>
            <a:bodyPr spcFirstLastPara="0" vert="horz" wrap="square" lIns="19050" tIns="19050" rIns="19050" bIns="19050" numCol="1" spcCol="1270" anchor="ctr" anchorCtr="0">
              <a:noAutofit/>
            </a:bodyPr>
            <a:lstStyle/>
            <a:p>
              <a:pPr algn="ctr" defTabSz="666750">
                <a:lnSpc>
                  <a:spcPct val="90000"/>
                </a:lnSpc>
                <a:spcBef>
                  <a:spcPct val="0"/>
                </a:spcBef>
                <a:spcAft>
                  <a:spcPct val="35000"/>
                </a:spcAft>
                <a:defRPr/>
              </a:pPr>
              <a:r>
                <a:rPr lang="en-US" sz="1500" dirty="0">
                  <a:solidFill>
                    <a:srgbClr val="FFFFFF"/>
                  </a:solidFill>
                  <a:latin typeface="Segoe UI Semibold" panose="020B0702040204020203" pitchFamily="34" charset="0"/>
                  <a:ea typeface="+mn-ea"/>
                  <a:cs typeface="Segoe UI Semibold" panose="020B0702040204020203" pitchFamily="34" charset="0"/>
                </a:rPr>
                <a:t>ML Operationalization</a:t>
              </a:r>
            </a:p>
          </p:txBody>
        </p:sp>
      </p:grpSp>
      <p:sp>
        <p:nvSpPr>
          <p:cNvPr id="23" name="Trapezoid 22"/>
          <p:cNvSpPr/>
          <p:nvPr/>
        </p:nvSpPr>
        <p:spPr>
          <a:xfrm>
            <a:off x="1934551" y="1170143"/>
            <a:ext cx="1821497" cy="692414"/>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algn="ctr" defTabSz="699557">
              <a:defRPr/>
            </a:pPr>
            <a:r>
              <a:rPr lang="en-US" sz="1500" b="1" dirty="0">
                <a:solidFill>
                  <a:srgbClr val="FFFFFF"/>
                </a:solidFill>
                <a:latin typeface="Segoe UI Semibold" panose="020B0702040204020203" pitchFamily="34" charset="0"/>
                <a:ea typeface="+mn-ea"/>
                <a:cs typeface="Segoe UI Semibold" panose="020B0702040204020203" pitchFamily="34" charset="0"/>
              </a:rPr>
              <a:t>ML </a:t>
            </a:r>
            <a:r>
              <a:rPr lang="en-US" sz="1500" b="1" dirty="0" smtClean="0">
                <a:solidFill>
                  <a:srgbClr val="FFFFFF"/>
                </a:solidFill>
                <a:latin typeface="Segoe UI Semibold" panose="020B0702040204020203" pitchFamily="34" charset="0"/>
                <a:ea typeface="+mn-ea"/>
                <a:cs typeface="Segoe UI Semibold" panose="020B0702040204020203" pitchFamily="34" charset="0"/>
              </a:rPr>
              <a:t>Algorithm</a:t>
            </a:r>
            <a:endParaRPr lang="en-US" sz="1500" b="1" dirty="0">
              <a:solidFill>
                <a:srgbClr val="FFFFFF"/>
              </a:solidFill>
              <a:latin typeface="Segoe UI"/>
              <a:ea typeface="+mn-ea"/>
              <a:cs typeface="+mn-cs"/>
            </a:endParaRPr>
          </a:p>
        </p:txBody>
      </p:sp>
      <p:sp>
        <p:nvSpPr>
          <p:cNvPr id="24" name="Trapezoid 4"/>
          <p:cNvSpPr/>
          <p:nvPr/>
        </p:nvSpPr>
        <p:spPr>
          <a:xfrm>
            <a:off x="1934551" y="1170143"/>
            <a:ext cx="1821497" cy="692414"/>
          </a:xfrm>
          <a:prstGeom prst="rect">
            <a:avLst/>
          </a:prstGeom>
          <a:noFill/>
          <a:ln>
            <a:noFill/>
          </a:ln>
          <a:effectLst/>
        </p:spPr>
        <p:txBody>
          <a:bodyPr spcFirstLastPara="0" vert="horz" wrap="square" lIns="19050" tIns="19050" rIns="19050" bIns="19050" numCol="1" spcCol="1270" anchor="ctr" anchorCtr="0">
            <a:noAutofit/>
          </a:bodyPr>
          <a:lstStyle/>
          <a:p>
            <a:pPr algn="ctr" defTabSz="666750">
              <a:lnSpc>
                <a:spcPct val="90000"/>
              </a:lnSpc>
              <a:spcBef>
                <a:spcPct val="0"/>
              </a:spcBef>
              <a:spcAft>
                <a:spcPct val="35000"/>
              </a:spcAft>
              <a:defRPr/>
            </a:pPr>
            <a:endParaRPr lang="en-US" sz="1500" dirty="0">
              <a:solidFill>
                <a:srgbClr val="FFFFFF"/>
              </a:solidFill>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9620582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343400" y="2613661"/>
            <a:ext cx="2872740" cy="2057400"/>
            <a:chOff x="5659120" y="3647441"/>
            <a:chExt cx="3830320" cy="2743200"/>
          </a:xfrm>
        </p:grpSpPr>
        <p:sp>
          <p:nvSpPr>
            <p:cNvPr id="8" name="Isosceles Triangle 7"/>
            <p:cNvSpPr/>
            <p:nvPr/>
          </p:nvSpPr>
          <p:spPr>
            <a:xfrm rot="1641634">
              <a:off x="5659120" y="3830027"/>
              <a:ext cx="2458720" cy="196088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Oval 6"/>
            <p:cNvSpPr/>
            <p:nvPr/>
          </p:nvSpPr>
          <p:spPr>
            <a:xfrm>
              <a:off x="6746240" y="3647441"/>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5" name="Title 4"/>
          <p:cNvSpPr>
            <a:spLocks noGrp="1"/>
          </p:cNvSpPr>
          <p:nvPr>
            <p:ph type="title"/>
          </p:nvPr>
        </p:nvSpPr>
        <p:spPr/>
        <p:txBody>
          <a:bodyPr/>
          <a:lstStyle/>
          <a:p>
            <a:pPr algn="l"/>
            <a:r>
              <a:rPr lang="en-US" sz="2000" b="1" dirty="0">
                <a:solidFill>
                  <a:schemeClr val="bg2">
                    <a:lumMod val="60000"/>
                    <a:lumOff val="40000"/>
                  </a:schemeClr>
                </a:solidFill>
              </a:rPr>
              <a:t>Steps to Build a Machine Learning Solution</a:t>
            </a:r>
          </a:p>
        </p:txBody>
      </p:sp>
      <p:graphicFrame>
        <p:nvGraphicFramePr>
          <p:cNvPr id="4" name="Content Placeholder 3"/>
          <p:cNvGraphicFramePr>
            <a:graphicFrameLocks noGrp="1"/>
          </p:cNvGraphicFramePr>
          <p:nvPr>
            <p:ph idx="4294967295"/>
            <p:extLst/>
          </p:nvPr>
        </p:nvGraphicFramePr>
        <p:xfrm>
          <a:off x="1059180" y="771526"/>
          <a:ext cx="3512820" cy="3519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nvPr>
        </p:nvGraphicFramePr>
        <p:xfrm>
          <a:off x="5036820" y="2598420"/>
          <a:ext cx="2287403" cy="22491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2019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A01354-8521-45CE-9D0E-B804F9D51FA9}"/>
                                            </p:graphicEl>
                                          </p:spTgt>
                                        </p:tgtEl>
                                        <p:attrNameLst>
                                          <p:attrName>style.visibility</p:attrName>
                                        </p:attrNameLst>
                                      </p:cBhvr>
                                      <p:to>
                                        <p:strVal val="visible"/>
                                      </p:to>
                                    </p:set>
                                    <p:animEffect transition="in" filter="fade">
                                      <p:cBhvr>
                                        <p:cTn id="7" dur="500"/>
                                        <p:tgtEl>
                                          <p:spTgt spid="4">
                                            <p:graphicEl>
                                              <a:dgm id="{DFA01354-8521-45CE-9D0E-B804F9D51FA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C24FC50-C5C6-462C-8E45-CBCB342FED21}"/>
                                            </p:graphicEl>
                                          </p:spTgt>
                                        </p:tgtEl>
                                        <p:attrNameLst>
                                          <p:attrName>style.visibility</p:attrName>
                                        </p:attrNameLst>
                                      </p:cBhvr>
                                      <p:to>
                                        <p:strVal val="visible"/>
                                      </p:to>
                                    </p:set>
                                    <p:animEffect transition="in" filter="fade">
                                      <p:cBhvr>
                                        <p:cTn id="11" dur="500"/>
                                        <p:tgtEl>
                                          <p:spTgt spid="4">
                                            <p:graphicEl>
                                              <a:dgm id="{3C24FC50-C5C6-462C-8E45-CBCB342FED2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DE7813E2-3F1B-44AE-8A4D-E3A2F2554899}"/>
                                            </p:graphicEl>
                                          </p:spTgt>
                                        </p:tgtEl>
                                        <p:attrNameLst>
                                          <p:attrName>style.visibility</p:attrName>
                                        </p:attrNameLst>
                                      </p:cBhvr>
                                      <p:to>
                                        <p:strVal val="visible"/>
                                      </p:to>
                                    </p:set>
                                    <p:animEffect transition="in" filter="fade">
                                      <p:cBhvr>
                                        <p:cTn id="15" dur="500"/>
                                        <p:tgtEl>
                                          <p:spTgt spid="4">
                                            <p:graphicEl>
                                              <a:dgm id="{DE7813E2-3F1B-44AE-8A4D-E3A2F2554899}"/>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DF1BCFFA-1A13-4ECE-ABE7-2B0C98FB72CA}"/>
                                            </p:graphicEl>
                                          </p:spTgt>
                                        </p:tgtEl>
                                        <p:attrNameLst>
                                          <p:attrName>style.visibility</p:attrName>
                                        </p:attrNameLst>
                                      </p:cBhvr>
                                      <p:to>
                                        <p:strVal val="visible"/>
                                      </p:to>
                                    </p:set>
                                    <p:animEffect transition="in" filter="fade">
                                      <p:cBhvr>
                                        <p:cTn id="19" dur="500"/>
                                        <p:tgtEl>
                                          <p:spTgt spid="4">
                                            <p:graphicEl>
                                              <a:dgm id="{DF1BCFFA-1A13-4ECE-ABE7-2B0C98FB72C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AF00E959-5C43-48CD-A97C-060033D2AB03}"/>
                                            </p:graphicEl>
                                          </p:spTgt>
                                        </p:tgtEl>
                                        <p:attrNameLst>
                                          <p:attrName>style.visibility</p:attrName>
                                        </p:attrNameLst>
                                      </p:cBhvr>
                                      <p:to>
                                        <p:strVal val="visible"/>
                                      </p:to>
                                    </p:set>
                                    <p:animEffect transition="in" filter="fade">
                                      <p:cBhvr>
                                        <p:cTn id="23" dur="500"/>
                                        <p:tgtEl>
                                          <p:spTgt spid="4">
                                            <p:graphicEl>
                                              <a:dgm id="{AF00E959-5C43-48CD-A97C-060033D2AB03}"/>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28ADA7E-B440-4137-898B-7B4B8BC5694E}"/>
                                            </p:graphicEl>
                                          </p:spTgt>
                                        </p:tgtEl>
                                        <p:attrNameLst>
                                          <p:attrName>style.visibility</p:attrName>
                                        </p:attrNameLst>
                                      </p:cBhvr>
                                      <p:to>
                                        <p:strVal val="visible"/>
                                      </p:to>
                                    </p:set>
                                    <p:animEffect transition="in" filter="fade">
                                      <p:cBhvr>
                                        <p:cTn id="27" dur="500"/>
                                        <p:tgtEl>
                                          <p:spTgt spid="4">
                                            <p:graphicEl>
                                              <a:dgm id="{828ADA7E-B440-4137-898B-7B4B8BC5694E}"/>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A337D18A-A4B8-4BE0-8517-DCC85697C88E}"/>
                                            </p:graphicEl>
                                          </p:spTgt>
                                        </p:tgtEl>
                                        <p:attrNameLst>
                                          <p:attrName>style.visibility</p:attrName>
                                        </p:attrNameLst>
                                      </p:cBhvr>
                                      <p:to>
                                        <p:strVal val="visible"/>
                                      </p:to>
                                    </p:set>
                                    <p:animEffect transition="in" filter="fade">
                                      <p:cBhvr>
                                        <p:cTn id="31" dur="500"/>
                                        <p:tgtEl>
                                          <p:spTgt spid="4">
                                            <p:graphicEl>
                                              <a:dgm id="{A337D18A-A4B8-4BE0-8517-DCC85697C88E}"/>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9A72A26C-5978-4FF1-9093-4D54A75560AF}"/>
                                            </p:graphicEl>
                                          </p:spTgt>
                                        </p:tgtEl>
                                        <p:attrNameLst>
                                          <p:attrName>style.visibility</p:attrName>
                                        </p:attrNameLst>
                                      </p:cBhvr>
                                      <p:to>
                                        <p:strVal val="visible"/>
                                      </p:to>
                                    </p:set>
                                    <p:animEffect transition="in" filter="fade">
                                      <p:cBhvr>
                                        <p:cTn id="35" dur="500"/>
                                        <p:tgtEl>
                                          <p:spTgt spid="4">
                                            <p:graphicEl>
                                              <a:dgm id="{9A72A26C-5978-4FF1-9093-4D54A75560AF}"/>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38B5C9CA-1FA6-4B16-8DF0-3E2FA72359BD}"/>
                                            </p:graphicEl>
                                          </p:spTgt>
                                        </p:tgtEl>
                                        <p:attrNameLst>
                                          <p:attrName>style.visibility</p:attrName>
                                        </p:attrNameLst>
                                      </p:cBhvr>
                                      <p:to>
                                        <p:strVal val="visible"/>
                                      </p:to>
                                    </p:set>
                                    <p:animEffect transition="in" filter="fade">
                                      <p:cBhvr>
                                        <p:cTn id="39" dur="500"/>
                                        <p:tgtEl>
                                          <p:spTgt spid="4">
                                            <p:graphicEl>
                                              <a:dgm id="{38B5C9CA-1FA6-4B16-8DF0-3E2FA72359BD}"/>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66FC7FA2-FEBD-4CF1-9360-0B12A7BD5B9B}"/>
                                            </p:graphicEl>
                                          </p:spTgt>
                                        </p:tgtEl>
                                        <p:attrNameLst>
                                          <p:attrName>style.visibility</p:attrName>
                                        </p:attrNameLst>
                                      </p:cBhvr>
                                      <p:to>
                                        <p:strVal val="visible"/>
                                      </p:to>
                                    </p:set>
                                    <p:animEffect transition="in" filter="fade">
                                      <p:cBhvr>
                                        <p:cTn id="43" dur="500"/>
                                        <p:tgtEl>
                                          <p:spTgt spid="4">
                                            <p:graphicEl>
                                              <a:dgm id="{66FC7FA2-FEBD-4CF1-9360-0B12A7BD5B9B}"/>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graphicEl>
                                              <a:dgm id="{61FACFFD-3C32-45B5-A024-7D8CD673771C}"/>
                                            </p:graphicEl>
                                          </p:spTgt>
                                        </p:tgtEl>
                                        <p:attrNameLst>
                                          <p:attrName>style.visibility</p:attrName>
                                        </p:attrNameLst>
                                      </p:cBhvr>
                                      <p:to>
                                        <p:strVal val="visible"/>
                                      </p:to>
                                    </p:set>
                                    <p:animEffect transition="in" filter="fade">
                                      <p:cBhvr>
                                        <p:cTn id="51" dur="500"/>
                                        <p:tgtEl>
                                          <p:spTgt spid="6">
                                            <p:graphicEl>
                                              <a:dgm id="{61FACFFD-3C32-45B5-A024-7D8CD673771C}"/>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graphicEl>
                                              <a:dgm id="{56BE076D-F7E6-459C-898D-C48A8889B285}"/>
                                            </p:graphicEl>
                                          </p:spTgt>
                                        </p:tgtEl>
                                        <p:attrNameLst>
                                          <p:attrName>style.visibility</p:attrName>
                                        </p:attrNameLst>
                                      </p:cBhvr>
                                      <p:to>
                                        <p:strVal val="visible"/>
                                      </p:to>
                                    </p:set>
                                    <p:animEffect transition="in" filter="fade">
                                      <p:cBhvr>
                                        <p:cTn id="55" dur="500"/>
                                        <p:tgtEl>
                                          <p:spTgt spid="6">
                                            <p:graphicEl>
                                              <a:dgm id="{56BE076D-F7E6-459C-898D-C48A8889B285}"/>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graphicEl>
                                              <a:dgm id="{F700A775-0DDC-45B5-8038-6B9F15E13EF5}"/>
                                            </p:graphicEl>
                                          </p:spTgt>
                                        </p:tgtEl>
                                        <p:attrNameLst>
                                          <p:attrName>style.visibility</p:attrName>
                                        </p:attrNameLst>
                                      </p:cBhvr>
                                      <p:to>
                                        <p:strVal val="visible"/>
                                      </p:to>
                                    </p:set>
                                    <p:animEffect transition="in" filter="fade">
                                      <p:cBhvr>
                                        <p:cTn id="59" dur="500"/>
                                        <p:tgtEl>
                                          <p:spTgt spid="6">
                                            <p:graphicEl>
                                              <a:dgm id="{F700A775-0DDC-45B5-8038-6B9F15E13EF5}"/>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graphicEl>
                                              <a:dgm id="{A29DCF89-BF88-4E11-A633-22CD9DCD9666}"/>
                                            </p:graphicEl>
                                          </p:spTgt>
                                        </p:tgtEl>
                                        <p:attrNameLst>
                                          <p:attrName>style.visibility</p:attrName>
                                        </p:attrNameLst>
                                      </p:cBhvr>
                                      <p:to>
                                        <p:strVal val="visible"/>
                                      </p:to>
                                    </p:set>
                                    <p:animEffect transition="in" filter="fade">
                                      <p:cBhvr>
                                        <p:cTn id="63" dur="500"/>
                                        <p:tgtEl>
                                          <p:spTgt spid="6">
                                            <p:graphicEl>
                                              <a:dgm id="{A29DCF89-BF88-4E11-A633-22CD9DCD966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graphicEl>
                                              <a:dgm id="{429DC0BC-9253-4192-A897-B853274FF7AA}"/>
                                            </p:graphicEl>
                                          </p:spTgt>
                                        </p:tgtEl>
                                        <p:attrNameLst>
                                          <p:attrName>style.visibility</p:attrName>
                                        </p:attrNameLst>
                                      </p:cBhvr>
                                      <p:to>
                                        <p:strVal val="visible"/>
                                      </p:to>
                                    </p:set>
                                    <p:animEffect transition="in" filter="fade">
                                      <p:cBhvr>
                                        <p:cTn id="67" dur="500"/>
                                        <p:tgtEl>
                                          <p:spTgt spid="6">
                                            <p:graphicEl>
                                              <a:dgm id="{429DC0BC-9253-4192-A897-B853274FF7AA}"/>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graphicEl>
                                              <a:dgm id="{D609ACAE-4C88-49E2-8C21-E50FAF8EEF10}"/>
                                            </p:graphicEl>
                                          </p:spTgt>
                                        </p:tgtEl>
                                        <p:attrNameLst>
                                          <p:attrName>style.visibility</p:attrName>
                                        </p:attrNameLst>
                                      </p:cBhvr>
                                      <p:to>
                                        <p:strVal val="visible"/>
                                      </p:to>
                                    </p:set>
                                    <p:animEffect transition="in" filter="fade">
                                      <p:cBhvr>
                                        <p:cTn id="71" dur="500"/>
                                        <p:tgtEl>
                                          <p:spTgt spid="6">
                                            <p:graphicEl>
                                              <a:dgm id="{D609ACAE-4C88-49E2-8C21-E50FAF8EEF10}"/>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graphicEl>
                                              <a:dgm id="{2C87F04E-1A5B-448B-8556-DA1C136E59DA}"/>
                                            </p:graphicEl>
                                          </p:spTgt>
                                        </p:tgtEl>
                                        <p:attrNameLst>
                                          <p:attrName>style.visibility</p:attrName>
                                        </p:attrNameLst>
                                      </p:cBhvr>
                                      <p:to>
                                        <p:strVal val="visible"/>
                                      </p:to>
                                    </p:set>
                                    <p:animEffect transition="in" filter="fade">
                                      <p:cBhvr>
                                        <p:cTn id="75" dur="500"/>
                                        <p:tgtEl>
                                          <p:spTgt spid="6">
                                            <p:graphicEl>
                                              <a:dgm id="{2C87F04E-1A5B-448B-8556-DA1C136E59DA}"/>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graphicEl>
                                              <a:dgm id="{43BC5222-2A2A-4DE1-B1E2-619CDB27BFD4}"/>
                                            </p:graphicEl>
                                          </p:spTgt>
                                        </p:tgtEl>
                                        <p:attrNameLst>
                                          <p:attrName>style.visibility</p:attrName>
                                        </p:attrNameLst>
                                      </p:cBhvr>
                                      <p:to>
                                        <p:strVal val="visible"/>
                                      </p:to>
                                    </p:set>
                                    <p:animEffect transition="in" filter="fade">
                                      <p:cBhvr>
                                        <p:cTn id="79" dur="500"/>
                                        <p:tgtEl>
                                          <p:spTgt spid="6">
                                            <p:graphicEl>
                                              <a:dgm id="{43BC5222-2A2A-4DE1-B1E2-619CDB27BFD4}"/>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
                                            <p:graphicEl>
                                              <a:dgm id="{A59E113D-B3F5-43F8-A6E3-371B463FE7AB}"/>
                                            </p:graphicEl>
                                          </p:spTgt>
                                        </p:tgtEl>
                                        <p:attrNameLst>
                                          <p:attrName>style.visibility</p:attrName>
                                        </p:attrNameLst>
                                      </p:cBhvr>
                                      <p:to>
                                        <p:strVal val="visible"/>
                                      </p:to>
                                    </p:set>
                                    <p:animEffect transition="in" filter="fade">
                                      <p:cBhvr>
                                        <p:cTn id="83" dur="500"/>
                                        <p:tgtEl>
                                          <p:spTgt spid="6">
                                            <p:graphicEl>
                                              <a:dgm id="{A59E113D-B3F5-43F8-A6E3-371B463FE7AB}"/>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
                                            <p:graphicEl>
                                              <a:dgm id="{ADB0B3F4-F058-41F4-89A8-79B7B0F5DE07}"/>
                                            </p:graphicEl>
                                          </p:spTgt>
                                        </p:tgtEl>
                                        <p:attrNameLst>
                                          <p:attrName>style.visibility</p:attrName>
                                        </p:attrNameLst>
                                      </p:cBhvr>
                                      <p:to>
                                        <p:strVal val="visible"/>
                                      </p:to>
                                    </p:set>
                                    <p:animEffect transition="in" filter="fade">
                                      <p:cBhvr>
                                        <p:cTn id="87" dur="500"/>
                                        <p:tgtEl>
                                          <p:spTgt spid="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409703" y="1095353"/>
            <a:ext cx="2150555" cy="55506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04844" tIns="34277" rIns="134409" bIns="34277" numCol="1" rtlCol="0" anchor="ctr" anchorCtr="0" compatLnSpc="1">
            <a:prstTxWarp prst="textNoShape">
              <a:avLst/>
            </a:prstTxWarp>
          </a:bodyPr>
          <a:lstStyle/>
          <a:p>
            <a:pPr defTabSz="685306" fontAlgn="base">
              <a:lnSpc>
                <a:spcPct val="90000"/>
              </a:lnSpc>
              <a:spcBef>
                <a:spcPct val="0"/>
              </a:spcBef>
              <a:spcAft>
                <a:spcPct val="0"/>
              </a:spcAft>
            </a:pPr>
            <a:r>
              <a:rPr lang="en-US" sz="1175" dirty="0">
                <a:gradFill>
                  <a:gsLst>
                    <a:gs pos="1250">
                      <a:srgbClr val="FFFFFF"/>
                    </a:gs>
                    <a:gs pos="100000">
                      <a:srgbClr val="FFFFFF"/>
                    </a:gs>
                  </a:gsLst>
                  <a:lin ang="5400000" scaled="0"/>
                </a:gradFill>
                <a:cs typeface="Segoe UI" pitchFamily="34" charset="0"/>
              </a:rPr>
              <a:t>Sales </a:t>
            </a:r>
            <a:br>
              <a:rPr lang="en-US" sz="1175" dirty="0">
                <a:gradFill>
                  <a:gsLst>
                    <a:gs pos="1250">
                      <a:srgbClr val="FFFFFF"/>
                    </a:gs>
                    <a:gs pos="100000">
                      <a:srgbClr val="FFFFFF"/>
                    </a:gs>
                  </a:gsLst>
                  <a:lin ang="5400000" scaled="0"/>
                </a:gradFill>
                <a:cs typeface="Segoe UI" pitchFamily="34" charset="0"/>
              </a:rPr>
            </a:br>
            <a:r>
              <a:rPr lang="en-US" sz="1175"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21357" y="1094257"/>
            <a:ext cx="2150555" cy="55506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04844" tIns="34277" rIns="134409" bIns="34277" numCol="1" rtlCol="0" anchor="ctr" anchorCtr="0" compatLnSpc="1">
            <a:prstTxWarp prst="textNoShape">
              <a:avLst/>
            </a:prstTxWarp>
          </a:bodyPr>
          <a:lstStyle/>
          <a:p>
            <a:pPr defTabSz="685306" fontAlgn="base">
              <a:lnSpc>
                <a:spcPct val="90000"/>
              </a:lnSpc>
              <a:spcBef>
                <a:spcPct val="0"/>
              </a:spcBef>
              <a:spcAft>
                <a:spcPct val="0"/>
              </a:spcAft>
            </a:pPr>
            <a:r>
              <a:rPr lang="en-US" sz="1175" dirty="0">
                <a:gradFill>
                  <a:gsLst>
                    <a:gs pos="1250">
                      <a:srgbClr val="FFFFFF"/>
                    </a:gs>
                    <a:gs pos="100000">
                      <a:srgbClr val="FFFFFF"/>
                    </a:gs>
                  </a:gsLst>
                  <a:lin ang="5400000" scaled="0"/>
                </a:gradFill>
                <a:cs typeface="Segoe UI" pitchFamily="34" charset="0"/>
              </a:rPr>
              <a:t>Finance </a:t>
            </a:r>
            <a:br>
              <a:rPr lang="en-US" sz="1175" dirty="0">
                <a:gradFill>
                  <a:gsLst>
                    <a:gs pos="1250">
                      <a:srgbClr val="FFFFFF"/>
                    </a:gs>
                    <a:gs pos="100000">
                      <a:srgbClr val="FFFFFF"/>
                    </a:gs>
                  </a:gsLst>
                  <a:lin ang="5400000" scaled="0"/>
                </a:gradFill>
                <a:cs typeface="Segoe UI" pitchFamily="34" charset="0"/>
              </a:rPr>
            </a:br>
            <a:r>
              <a:rPr lang="en-US" sz="1175"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4605086" y="1086052"/>
            <a:ext cx="2150555" cy="55506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04844" tIns="34277" rIns="134409" bIns="34277" numCol="1" rtlCol="0" anchor="ctr" anchorCtr="0" compatLnSpc="1">
            <a:prstTxWarp prst="textNoShape">
              <a:avLst/>
            </a:prstTxWarp>
          </a:bodyPr>
          <a:lstStyle/>
          <a:p>
            <a:pPr defTabSz="685306" fontAlgn="base">
              <a:lnSpc>
                <a:spcPct val="90000"/>
              </a:lnSpc>
              <a:spcBef>
                <a:spcPct val="0"/>
              </a:spcBef>
              <a:spcAft>
                <a:spcPct val="0"/>
              </a:spcAft>
            </a:pPr>
            <a:r>
              <a:rPr lang="en-US" sz="1175" dirty="0">
                <a:gradFill>
                  <a:gsLst>
                    <a:gs pos="1250">
                      <a:srgbClr val="FFFFFF"/>
                    </a:gs>
                    <a:gs pos="100000">
                      <a:srgbClr val="FFFFFF"/>
                    </a:gs>
                  </a:gsLst>
                  <a:lin ang="5400000" scaled="0"/>
                </a:gradFill>
                <a:cs typeface="Segoe UI" pitchFamily="34" charset="0"/>
              </a:rPr>
              <a:t>Customer </a:t>
            </a:r>
            <a:br>
              <a:rPr lang="en-US" sz="1175" dirty="0">
                <a:gradFill>
                  <a:gsLst>
                    <a:gs pos="1250">
                      <a:srgbClr val="FFFFFF"/>
                    </a:gs>
                    <a:gs pos="100000">
                      <a:srgbClr val="FFFFFF"/>
                    </a:gs>
                  </a:gsLst>
                  <a:lin ang="5400000" scaled="0"/>
                </a:gradFill>
                <a:cs typeface="Segoe UI" pitchFamily="34" charset="0"/>
              </a:rPr>
            </a:br>
            <a:r>
              <a:rPr lang="en-US" sz="1175"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6801023" y="1086052"/>
            <a:ext cx="2150555" cy="55506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04844" tIns="34277" rIns="134409" bIns="34277" numCol="1" rtlCol="0" anchor="ctr" anchorCtr="0" compatLnSpc="1">
            <a:prstTxWarp prst="textNoShape">
              <a:avLst/>
            </a:prstTxWarp>
          </a:bodyPr>
          <a:lstStyle/>
          <a:p>
            <a:pPr defTabSz="685306" fontAlgn="base">
              <a:lnSpc>
                <a:spcPct val="90000"/>
              </a:lnSpc>
              <a:spcBef>
                <a:spcPct val="0"/>
              </a:spcBef>
              <a:spcAft>
                <a:spcPct val="0"/>
              </a:spcAft>
            </a:pPr>
            <a:r>
              <a:rPr lang="en-US" sz="1175" dirty="0">
                <a:gradFill>
                  <a:gsLst>
                    <a:gs pos="1250">
                      <a:srgbClr val="FFFFFF"/>
                    </a:gs>
                    <a:gs pos="100000">
                      <a:srgbClr val="FFFFFF"/>
                    </a:gs>
                  </a:gsLst>
                  <a:lin ang="5400000" scaled="0"/>
                </a:gradFill>
                <a:cs typeface="Segoe UI" pitchFamily="34" charset="0"/>
              </a:rPr>
              <a:t>Operations </a:t>
            </a:r>
            <a:br>
              <a:rPr lang="en-US" sz="1175" dirty="0">
                <a:gradFill>
                  <a:gsLst>
                    <a:gs pos="1250">
                      <a:srgbClr val="FFFFFF"/>
                    </a:gs>
                    <a:gs pos="100000">
                      <a:srgbClr val="FFFFFF"/>
                    </a:gs>
                  </a:gsLst>
                  <a:lin ang="5400000" scaled="0"/>
                </a:gradFill>
                <a:cs typeface="Segoe UI" pitchFamily="34" charset="0"/>
              </a:rPr>
            </a:br>
            <a:r>
              <a:rPr lang="en-US" sz="1175" dirty="0">
                <a:gradFill>
                  <a:gsLst>
                    <a:gs pos="1250">
                      <a:srgbClr val="FFFFFF"/>
                    </a:gs>
                    <a:gs pos="100000">
                      <a:srgbClr val="FFFFFF"/>
                    </a:gs>
                  </a:gsLst>
                  <a:lin ang="5400000" scaled="0"/>
                </a:gradFill>
                <a:cs typeface="Segoe UI" pitchFamily="34" charset="0"/>
              </a:rPr>
              <a:t>and workforce</a:t>
            </a:r>
          </a:p>
        </p:txBody>
      </p:sp>
      <p:sp>
        <p:nvSpPr>
          <p:cNvPr id="88" name="Title 1"/>
          <p:cNvSpPr>
            <a:spLocks noGrp="1"/>
          </p:cNvSpPr>
          <p:nvPr>
            <p:ph type="title"/>
          </p:nvPr>
        </p:nvSpPr>
        <p:spPr>
          <a:xfrm>
            <a:off x="147386" y="64244"/>
            <a:ext cx="8915400" cy="640556"/>
          </a:xfrm>
        </p:spPr>
        <p:txBody>
          <a:bodyPr/>
          <a:lstStyle/>
          <a:p>
            <a:pPr algn="l"/>
            <a:r>
              <a:rPr lang="en-US" sz="2000" b="1" dirty="0">
                <a:solidFill>
                  <a:schemeClr val="bg2">
                    <a:lumMod val="60000"/>
                    <a:lumOff val="40000"/>
                  </a:schemeClr>
                </a:solidFill>
              </a:rPr>
              <a:t>Example use cases</a:t>
            </a:r>
          </a:p>
        </p:txBody>
      </p:sp>
      <p:grpSp>
        <p:nvGrpSpPr>
          <p:cNvPr id="4" name="Group 3"/>
          <p:cNvGrpSpPr/>
          <p:nvPr/>
        </p:nvGrpSpPr>
        <p:grpSpPr>
          <a:xfrm>
            <a:off x="211096" y="1209498"/>
            <a:ext cx="8742599" cy="3160038"/>
            <a:chOff x="211096" y="886767"/>
            <a:chExt cx="8742599" cy="3160038"/>
          </a:xfrm>
        </p:grpSpPr>
        <p:sp>
          <p:nvSpPr>
            <p:cNvPr id="7" name="Rectangle 6"/>
            <p:cNvSpPr/>
            <p:nvPr/>
          </p:nvSpPr>
          <p:spPr bwMode="auto">
            <a:xfrm>
              <a:off x="6803140" y="1359101"/>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Agent allocation</a:t>
              </a:r>
            </a:p>
          </p:txBody>
        </p:sp>
        <p:sp>
          <p:nvSpPr>
            <p:cNvPr id="117" name="Rectangle 116"/>
            <p:cNvSpPr/>
            <p:nvPr/>
          </p:nvSpPr>
          <p:spPr bwMode="auto">
            <a:xfrm>
              <a:off x="6803140" y="1905729"/>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Warehouse efficiency</a:t>
              </a:r>
            </a:p>
          </p:txBody>
        </p:sp>
        <p:sp>
          <p:nvSpPr>
            <p:cNvPr id="118" name="Rectangle 117"/>
            <p:cNvSpPr/>
            <p:nvPr/>
          </p:nvSpPr>
          <p:spPr bwMode="auto">
            <a:xfrm>
              <a:off x="6803140" y="2452357"/>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Smart buildings</a:t>
              </a:r>
            </a:p>
          </p:txBody>
        </p:sp>
        <p:sp>
          <p:nvSpPr>
            <p:cNvPr id="119" name="Rectangle 118"/>
            <p:cNvSpPr/>
            <p:nvPr/>
          </p:nvSpPr>
          <p:spPr bwMode="auto">
            <a:xfrm>
              <a:off x="6803140" y="2998986"/>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Predictive maintenance</a:t>
              </a:r>
            </a:p>
          </p:txBody>
        </p:sp>
        <p:sp>
          <p:nvSpPr>
            <p:cNvPr id="120" name="Rectangle 119"/>
            <p:cNvSpPr/>
            <p:nvPr/>
          </p:nvSpPr>
          <p:spPr bwMode="auto">
            <a:xfrm>
              <a:off x="6803140" y="3545612"/>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4608023" y="1359102"/>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4608023" y="1905730"/>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Personalized offers</a:t>
              </a:r>
            </a:p>
          </p:txBody>
        </p:sp>
        <p:sp>
          <p:nvSpPr>
            <p:cNvPr id="124" name="Rectangle 123"/>
            <p:cNvSpPr/>
            <p:nvPr/>
          </p:nvSpPr>
          <p:spPr bwMode="auto">
            <a:xfrm>
              <a:off x="4608023" y="2452358"/>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Product </a:t>
              </a:r>
              <a:r>
                <a:rPr lang="en-US" sz="1200" spc="-74" dirty="0">
                  <a:gradFill>
                    <a:gsLst>
                      <a:gs pos="1250">
                        <a:srgbClr val="FFFFFF"/>
                      </a:gs>
                      <a:gs pos="100000">
                        <a:srgbClr val="FFFFFF"/>
                      </a:gs>
                    </a:gsLst>
                    <a:lin ang="5400000" scaled="0"/>
                  </a:gradFill>
                </a:rPr>
                <a:t>recommendation</a:t>
              </a:r>
            </a:p>
          </p:txBody>
        </p:sp>
        <p:sp>
          <p:nvSpPr>
            <p:cNvPr id="128" name="Rectangle 127"/>
            <p:cNvSpPr/>
            <p:nvPr/>
          </p:nvSpPr>
          <p:spPr bwMode="auto">
            <a:xfrm>
              <a:off x="213211" y="3005067"/>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Fraud detection</a:t>
              </a:r>
            </a:p>
          </p:txBody>
        </p:sp>
        <p:sp>
          <p:nvSpPr>
            <p:cNvPr id="129" name="Rectangle 128"/>
            <p:cNvSpPr/>
            <p:nvPr/>
          </p:nvSpPr>
          <p:spPr bwMode="auto">
            <a:xfrm>
              <a:off x="213211" y="3551696"/>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Risk management</a:t>
              </a:r>
            </a:p>
          </p:txBody>
        </p:sp>
        <p:sp>
          <p:nvSpPr>
            <p:cNvPr id="151" name="Rectangle 150"/>
            <p:cNvSpPr/>
            <p:nvPr/>
          </p:nvSpPr>
          <p:spPr bwMode="auto">
            <a:xfrm>
              <a:off x="2414280" y="1368401"/>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04844" tIns="34277" rIns="0" bIns="34277" numCol="1" rtlCol="0" anchor="ctr" anchorCtr="0" compatLnSpc="1">
              <a:prstTxWarp prst="textNoShape">
                <a:avLst/>
              </a:prstTxWarp>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2414280" y="1915029"/>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2414280" y="2461657"/>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2414280" y="3008286"/>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Marketing mix optimization</a:t>
              </a:r>
            </a:p>
          </p:txBody>
        </p:sp>
        <p:grpSp>
          <p:nvGrpSpPr>
            <p:cNvPr id="55" name="Group 54"/>
            <p:cNvGrpSpPr/>
            <p:nvPr/>
          </p:nvGrpSpPr>
          <p:grpSpPr>
            <a:xfrm>
              <a:off x="342236" y="3152659"/>
              <a:ext cx="294653" cy="199925"/>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4732067" y="2568450"/>
              <a:ext cx="315948" cy="296114"/>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4732067" y="1458305"/>
              <a:ext cx="293012" cy="296703"/>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30246" rIns="60491" bIns="30246" numCol="1" anchor="t" anchorCtr="0" compatLnSpc="1">
              <a:prstTxWarp prst="textNoShape">
                <a:avLst/>
              </a:prstTxWarp>
            </a:bodyPr>
            <a:lstStyle/>
            <a:p>
              <a:endParaRPr lang="en-US" sz="1200" dirty="0">
                <a:gradFill>
                  <a:gsLst>
                    <a:gs pos="1250">
                      <a:srgbClr val="FFFFFF"/>
                    </a:gs>
                    <a:gs pos="100000">
                      <a:srgbClr val="FFFFFF"/>
                    </a:gs>
                  </a:gsLst>
                  <a:lin ang="5400000" scaled="0"/>
                </a:gradFill>
              </a:endParaRPr>
            </a:p>
          </p:txBody>
        </p:sp>
        <p:grpSp>
          <p:nvGrpSpPr>
            <p:cNvPr id="66" name="Group 65"/>
            <p:cNvGrpSpPr/>
            <p:nvPr/>
          </p:nvGrpSpPr>
          <p:grpSpPr bwMode="black">
            <a:xfrm>
              <a:off x="6927741" y="2014255"/>
              <a:ext cx="341782" cy="278055"/>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33603" rIns="67205" bIns="33603" numCol="1" anchor="t" anchorCtr="0" compatLnSpc="1">
                <a:prstTxWarp prst="textNoShape">
                  <a:avLst/>
                </a:prstTxWarp>
              </a:bodyPr>
              <a:lstStyle/>
              <a:p>
                <a:endParaRPr lang="en-US" sz="1200"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33603" rIns="67205" bIns="33603" numCol="1" anchor="t" anchorCtr="0" compatLnSpc="1">
                <a:prstTxWarp prst="textNoShape">
                  <a:avLst/>
                </a:prstTxWarp>
              </a:bodyPr>
              <a:lstStyle/>
              <a:p>
                <a:endParaRPr lang="en-US" sz="1200"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33603" rIns="67205" bIns="33603" numCol="1" anchor="t" anchorCtr="0" compatLnSpc="1">
                <a:prstTxWarp prst="textNoShape">
                  <a:avLst/>
                </a:prstTxWarp>
              </a:bodyPr>
              <a:lstStyle/>
              <a:p>
                <a:endParaRPr lang="en-US" sz="1200" dirty="0">
                  <a:gradFill>
                    <a:gsLst>
                      <a:gs pos="1250">
                        <a:srgbClr val="FFFFFF"/>
                      </a:gs>
                      <a:gs pos="100000">
                        <a:srgbClr val="FFFFFF"/>
                      </a:gs>
                    </a:gsLst>
                    <a:lin ang="5400000" scaled="0"/>
                  </a:gradFill>
                </a:endParaRPr>
              </a:p>
            </p:txBody>
          </p:sp>
        </p:grpSp>
        <p:grpSp>
          <p:nvGrpSpPr>
            <p:cNvPr id="70" name="Group 69"/>
            <p:cNvGrpSpPr/>
            <p:nvPr/>
          </p:nvGrpSpPr>
          <p:grpSpPr>
            <a:xfrm>
              <a:off x="4731216" y="1998393"/>
              <a:ext cx="309783" cy="309783"/>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6927742" y="1456588"/>
              <a:ext cx="280025" cy="300137"/>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30246" rIns="60491" bIns="30246" numCol="1" anchor="t" anchorCtr="0" compatLnSpc="1">
              <a:prstTxWarp prst="textNoShape">
                <a:avLst/>
              </a:prstTxWarp>
            </a:bodyPr>
            <a:lstStyle/>
            <a:p>
              <a:endParaRPr lang="en-US" sz="1200"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2525504" y="2550602"/>
              <a:ext cx="317220" cy="31722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p>
                <a:endParaRPr lang="en-US" sz="1200"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p>
                <a:endParaRPr lang="en-US" sz="1200"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2514095" y="1514896"/>
              <a:ext cx="331202" cy="199925"/>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67205" tIns="33603" rIns="67205" bIns="33603" numCol="1" anchor="t" anchorCtr="0" compatLnSpc="1">
              <a:prstTxWarp prst="textNoShape">
                <a:avLst/>
              </a:prstTxWarp>
            </a:bodyPr>
            <a:lstStyle/>
            <a:p>
              <a:pPr defTabSz="685503"/>
              <a:endParaRPr lang="en-US" sz="1200"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2525504" y="3116625"/>
              <a:ext cx="278501" cy="27842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60491" tIns="30246" rIns="60491" bIns="30246" numCol="1" anchor="t" anchorCtr="0" compatLnSpc="1">
              <a:prstTxWarp prst="textNoShape">
                <a:avLst/>
              </a:prstTxWarp>
            </a:bodyPr>
            <a:lstStyle/>
            <a:p>
              <a:pPr defTabSz="685503"/>
              <a:endParaRPr lang="en-US" sz="1200"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2514094" y="2023057"/>
              <a:ext cx="252350" cy="276860"/>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60491" tIns="30246" rIns="60491" bIns="30246" numCol="1" anchor="t" anchorCtr="0" compatLnSpc="1">
              <a:prstTxWarp prst="textNoShape">
                <a:avLst/>
              </a:prstTxWarp>
            </a:bodyPr>
            <a:lstStyle/>
            <a:p>
              <a:pPr defTabSz="685503"/>
              <a:endParaRPr lang="en-US" sz="1200"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6927740" y="3654185"/>
              <a:ext cx="326450" cy="277963"/>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60491" tIns="30246" rIns="60491" bIns="30246" numCol="1" anchor="t" anchorCtr="0" compatLnSpc="1">
              <a:prstTxWarp prst="textNoShape">
                <a:avLst/>
              </a:prstTxWarp>
            </a:bodyPr>
            <a:lstStyle/>
            <a:p>
              <a:pPr defTabSz="685503"/>
              <a:endParaRPr lang="en-US" sz="1200"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342235" y="3699671"/>
              <a:ext cx="309086" cy="199157"/>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67205" tIns="33603" rIns="67205" bIns="33603" numCol="1" anchor="t" anchorCtr="0" compatLnSpc="1">
              <a:prstTxWarp prst="textNoShape">
                <a:avLst/>
              </a:prstTxWarp>
            </a:bodyPr>
            <a:lstStyle/>
            <a:p>
              <a:pPr defTabSz="685503"/>
              <a:endParaRPr lang="en-US" sz="1200" dirty="0">
                <a:gradFill>
                  <a:gsLst>
                    <a:gs pos="1250">
                      <a:srgbClr val="FFFFFF"/>
                    </a:gs>
                    <a:gs pos="100000">
                      <a:srgbClr val="FFFFFF"/>
                    </a:gs>
                  </a:gsLst>
                  <a:lin ang="5400000" scaled="0"/>
                </a:gradFill>
              </a:endParaRPr>
            </a:p>
          </p:txBody>
        </p:sp>
        <p:grpSp>
          <p:nvGrpSpPr>
            <p:cNvPr id="112" name="Group 111"/>
            <p:cNvGrpSpPr/>
            <p:nvPr/>
          </p:nvGrpSpPr>
          <p:grpSpPr>
            <a:xfrm>
              <a:off x="6927742" y="2560843"/>
              <a:ext cx="240068" cy="278141"/>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67205" tIns="33603" rIns="67205" bIns="33603" numCol="1" anchor="t" anchorCtr="0" compatLnSpc="1">
                <a:prstTxWarp prst="textNoShape">
                  <a:avLst/>
                </a:prstTxWarp>
              </a:bodyPr>
              <a:lstStyle/>
              <a:p>
                <a:pPr defTabSz="671865"/>
                <a:endParaRPr lang="en-US" sz="1200"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6967722" y="3103354"/>
              <a:ext cx="252565" cy="286370"/>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67178" tIns="33589" rIns="67178" bIns="33589" numCol="1" anchor="t" anchorCtr="0" compatLnSpc="1">
              <a:prstTxWarp prst="textNoShape">
                <a:avLst/>
              </a:prstTxWarp>
            </a:bodyPr>
            <a:lstStyle/>
            <a:p>
              <a:pPr defTabSz="671862"/>
              <a:endParaRPr lang="en-US" sz="1200" dirty="0">
                <a:gradFill>
                  <a:gsLst>
                    <a:gs pos="1250">
                      <a:srgbClr val="FFFFFF"/>
                    </a:gs>
                    <a:gs pos="100000">
                      <a:srgbClr val="FFFFFF"/>
                    </a:gs>
                  </a:gsLst>
                  <a:lin ang="5400000" scaled="0"/>
                </a:gradFill>
              </a:endParaRPr>
            </a:p>
          </p:txBody>
        </p:sp>
        <p:sp>
          <p:nvSpPr>
            <p:cNvPr id="109" name="Freeform 64"/>
            <p:cNvSpPr>
              <a:spLocks noEditPoints="1"/>
            </p:cNvSpPr>
            <p:nvPr/>
          </p:nvSpPr>
          <p:spPr bwMode="black">
            <a:xfrm>
              <a:off x="2514094" y="894206"/>
              <a:ext cx="353844" cy="27175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30246" rIns="60491" bIns="30246" numCol="1" anchor="t" anchorCtr="0" compatLnSpc="1">
              <a:prstTxWarp prst="textNoShape">
                <a:avLst/>
              </a:prstTxWarp>
            </a:bodyPr>
            <a:lstStyle/>
            <a:p>
              <a:pPr algn="ctr"/>
              <a:endParaRPr lang="en-US" sz="1175"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6927742" y="902201"/>
              <a:ext cx="337877" cy="2703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67205" tIns="33603" rIns="67205" bIns="33603" numCol="1" anchor="t" anchorCtr="0" compatLnSpc="1">
              <a:prstTxWarp prst="textNoShape">
                <a:avLst/>
              </a:prstTxWarp>
            </a:bodyPr>
            <a:lstStyle/>
            <a:p>
              <a:pPr defTabSz="685503"/>
              <a:endParaRPr lang="en-US" sz="1323"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4732065" y="886767"/>
              <a:ext cx="373818" cy="294775"/>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67205" tIns="33603" rIns="67205" bIns="33603" numCol="1" anchor="t" anchorCtr="0" compatLnSpc="1">
              <a:prstTxWarp prst="textNoShape">
                <a:avLst/>
              </a:prstTxWarp>
            </a:bodyPr>
            <a:lstStyle/>
            <a:p>
              <a:pPr defTabSz="685503"/>
              <a:endParaRPr lang="en-US" sz="1323"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354137" y="969878"/>
              <a:ext cx="384321" cy="17569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67205" tIns="33603" rIns="67205" bIns="33603" numCol="1" anchor="t" anchorCtr="0" compatLnSpc="1">
              <a:prstTxWarp prst="textNoShape">
                <a:avLst/>
              </a:prstTxWarp>
            </a:bodyPr>
            <a:lstStyle/>
            <a:p>
              <a:pPr defTabSz="671865"/>
              <a:endParaRPr lang="en-US" sz="1250" dirty="0">
                <a:gradFill>
                  <a:gsLst>
                    <a:gs pos="1250">
                      <a:srgbClr val="FFFFFF"/>
                    </a:gs>
                    <a:gs pos="100000">
                      <a:srgbClr val="FFFFFF"/>
                    </a:gs>
                  </a:gsLst>
                  <a:lin ang="5400000" scaled="0"/>
                </a:gradFill>
              </a:endParaRPr>
            </a:p>
          </p:txBody>
        </p:sp>
        <p:sp>
          <p:nvSpPr>
            <p:cNvPr id="74" name="Rectangle 73"/>
            <p:cNvSpPr/>
            <p:nvPr/>
          </p:nvSpPr>
          <p:spPr bwMode="auto">
            <a:xfrm>
              <a:off x="231341" y="2450697"/>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Investment modelling </a:t>
              </a:r>
            </a:p>
          </p:txBody>
        </p:sp>
        <p:sp>
          <p:nvSpPr>
            <p:cNvPr id="3" name="TextBox 2"/>
            <p:cNvSpPr txBox="1"/>
            <p:nvPr/>
          </p:nvSpPr>
          <p:spPr>
            <a:xfrm>
              <a:off x="241326" y="2487883"/>
              <a:ext cx="610424" cy="383356"/>
            </a:xfrm>
            <a:prstGeom prst="rect">
              <a:avLst/>
            </a:prstGeom>
            <a:solidFill>
              <a:schemeClr val="accent1"/>
            </a:solidFill>
          </p:spPr>
          <p:txBody>
            <a:bodyPr wrap="square" lIns="134409" tIns="107528" rIns="134409" bIns="107528" rtlCol="0">
              <a:spAutoFit/>
            </a:bodyPr>
            <a:lstStyle/>
            <a:p>
              <a:pPr defTabSz="685503">
                <a:lnSpc>
                  <a:spcPct val="90000"/>
                </a:lnSpc>
                <a:spcAft>
                  <a:spcPts val="441"/>
                </a:spcAft>
              </a:pPr>
              <a:r>
                <a:rPr lang="en-US" sz="12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200" dirty="0">
                <a:gradFill>
                  <a:gsLst>
                    <a:gs pos="2917">
                      <a:srgbClr val="FFFFFF"/>
                    </a:gs>
                    <a:gs pos="30000">
                      <a:srgbClr val="FFFFFF"/>
                    </a:gs>
                  </a:gsLst>
                  <a:lin ang="5400000" scaled="0"/>
                </a:gradFill>
              </a:endParaRPr>
            </a:p>
          </p:txBody>
        </p:sp>
        <p:sp>
          <p:nvSpPr>
            <p:cNvPr id="75" name="Rectangle 74"/>
            <p:cNvSpPr/>
            <p:nvPr/>
          </p:nvSpPr>
          <p:spPr bwMode="auto">
            <a:xfrm>
              <a:off x="221357" y="1389724"/>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Revenue Forecasting</a:t>
              </a:r>
            </a:p>
          </p:txBody>
        </p:sp>
        <p:sp>
          <p:nvSpPr>
            <p:cNvPr id="76" name="TextBox 75"/>
            <p:cNvSpPr txBox="1"/>
            <p:nvPr/>
          </p:nvSpPr>
          <p:spPr>
            <a:xfrm>
              <a:off x="231342" y="1426909"/>
              <a:ext cx="610424" cy="383356"/>
            </a:xfrm>
            <a:prstGeom prst="rect">
              <a:avLst/>
            </a:prstGeom>
            <a:solidFill>
              <a:schemeClr val="accent1"/>
            </a:solidFill>
          </p:spPr>
          <p:txBody>
            <a:bodyPr wrap="square" lIns="134409" tIns="107528" rIns="134409" bIns="107528" rtlCol="0">
              <a:spAutoFit/>
            </a:bodyPr>
            <a:lstStyle/>
            <a:p>
              <a:pPr defTabSz="685503">
                <a:lnSpc>
                  <a:spcPct val="90000"/>
                </a:lnSpc>
                <a:spcAft>
                  <a:spcPts val="441"/>
                </a:spcAft>
              </a:pPr>
              <a:r>
                <a:rPr lang="en-US" sz="12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200" dirty="0">
                <a:gradFill>
                  <a:gsLst>
                    <a:gs pos="2917">
                      <a:srgbClr val="FFFFFF"/>
                    </a:gs>
                    <a:gs pos="30000">
                      <a:srgbClr val="FFFFFF"/>
                    </a:gs>
                  </a:gsLst>
                  <a:lin ang="5400000" scaled="0"/>
                </a:gradFill>
              </a:endParaRPr>
            </a:p>
          </p:txBody>
        </p:sp>
        <p:sp>
          <p:nvSpPr>
            <p:cNvPr id="78" name="Rectangle 77"/>
            <p:cNvSpPr/>
            <p:nvPr/>
          </p:nvSpPr>
          <p:spPr bwMode="auto">
            <a:xfrm>
              <a:off x="211096" y="1915029"/>
              <a:ext cx="2150555" cy="495109"/>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04844" tIns="34277" rIns="0" bIns="34277" numCol="1" spcCol="0" rtlCol="0" fromWordArt="0" anchor="ctr" anchorCtr="0" forceAA="0" compatLnSpc="1">
              <a:prstTxWarp prst="textNoShape">
                <a:avLst/>
              </a:prstTxWarp>
              <a:noAutofit/>
            </a:bodyPr>
            <a:lstStyle/>
            <a:p>
              <a:pPr defTabSz="685306" fontAlgn="base">
                <a:lnSpc>
                  <a:spcPct val="90000"/>
                </a:lnSpc>
                <a:spcBef>
                  <a:spcPct val="0"/>
                </a:spcBef>
                <a:spcAft>
                  <a:spcPct val="0"/>
                </a:spcAft>
              </a:pPr>
              <a:r>
                <a:rPr lang="en-US" sz="1200" dirty="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354136" y="2003569"/>
              <a:ext cx="318749" cy="263764"/>
            </a:xfrm>
            <a:prstGeom prst="rect">
              <a:avLst/>
            </a:prstGeom>
            <a:noFill/>
          </p:spPr>
        </p:pic>
      </p:grpSp>
    </p:spTree>
    <p:extLst>
      <p:ext uri="{BB962C8B-B14F-4D97-AF65-F5344CB8AC3E}">
        <p14:creationId xmlns:p14="http://schemas.microsoft.com/office/powerpoint/2010/main" val="89818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a:spLocks noGrp="1"/>
          </p:cNvSpPr>
          <p:nvPr>
            <p:ph type="title"/>
          </p:nvPr>
        </p:nvSpPr>
        <p:spPr>
          <a:xfrm>
            <a:off x="228112" y="205978"/>
            <a:ext cx="8763487" cy="536971"/>
          </a:xfrm>
          <a:prstGeom prst="rect">
            <a:avLst/>
          </a:prstGeom>
          <a:noFill/>
          <a:ln>
            <a:noFill/>
          </a:ln>
        </p:spPr>
        <p:txBody>
          <a:bodyPr lIns="91425" tIns="45700" rIns="91425" bIns="45700" anchor="t" anchorCtr="0">
            <a:noAutofit/>
          </a:bodyPr>
          <a:lstStyle/>
          <a:p>
            <a:pPr marL="0" marR="0" lvl="0" indent="0" algn="l" rtl="0">
              <a:spcBef>
                <a:spcPts val="0"/>
              </a:spcBef>
              <a:buClr>
                <a:srgbClr val="0773B6"/>
              </a:buClr>
              <a:buSzPct val="25000"/>
              <a:buFont typeface="Calibri"/>
              <a:buNone/>
            </a:pPr>
            <a:endParaRPr sz="2600" b="1" i="0" u="none" strike="noStrike" cap="none">
              <a:solidFill>
                <a:srgbClr val="0773B6"/>
              </a:solidFill>
              <a:latin typeface="Calibri"/>
              <a:ea typeface="Calibri"/>
              <a:cs typeface="Calibri"/>
              <a:sym typeface="Calibri"/>
            </a:endParaRPr>
          </a:p>
        </p:txBody>
      </p:sp>
      <p:sp>
        <p:nvSpPr>
          <p:cNvPr id="618" name="Shape 618"/>
          <p:cNvSpPr txBox="1">
            <a:spLocks noGrp="1"/>
          </p:cNvSpPr>
          <p:nvPr>
            <p:ph type="body" idx="1"/>
          </p:nvPr>
        </p:nvSpPr>
        <p:spPr>
          <a:xfrm>
            <a:off x="228112" y="923491"/>
            <a:ext cx="8763487" cy="3394472"/>
          </a:xfrm>
          <a:prstGeom prst="rect">
            <a:avLst/>
          </a:prstGeom>
          <a:noFill/>
          <a:ln>
            <a:noFill/>
          </a:ln>
        </p:spPr>
        <p:txBody>
          <a:bodyPr lIns="91425" tIns="45700" rIns="91425" bIns="45700" anchor="t" anchorCtr="0">
            <a:noAutofit/>
          </a:bodyPr>
          <a:lstStyle/>
          <a:p>
            <a:pPr marL="342900" marR="0" lvl="0" indent="-342900" algn="l" rtl="0">
              <a:spcBef>
                <a:spcPts val="0"/>
              </a:spcBef>
              <a:buClr>
                <a:srgbClr val="343533"/>
              </a:buClr>
              <a:buSzPct val="100000"/>
              <a:buFont typeface="Arial"/>
              <a:buNone/>
            </a:pPr>
            <a:endParaRPr sz="3200" b="0" i="0" u="none" strike="noStrike" cap="none">
              <a:solidFill>
                <a:srgbClr val="343533"/>
              </a:solidFill>
              <a:latin typeface="Calibri"/>
              <a:ea typeface="Calibri"/>
              <a:cs typeface="Calibri"/>
              <a:sym typeface="Calibri"/>
            </a:endParaRPr>
          </a:p>
        </p:txBody>
      </p:sp>
      <p:sp>
        <p:nvSpPr>
          <p:cNvPr id="619" name="Shape 619"/>
          <p:cNvSpPr/>
          <p:nvPr/>
        </p:nvSpPr>
        <p:spPr>
          <a:xfrm>
            <a:off x="0" y="25381"/>
            <a:ext cx="9144000" cy="5143500"/>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20" name="Shape 620" descr="E:\Work\japan\Aloki\Qbole\PPT\New folder\From Alpesh\ref\Logo White .png"/>
          <p:cNvPicPr preferRelativeResize="0"/>
          <p:nvPr/>
        </p:nvPicPr>
        <p:blipFill rotWithShape="1">
          <a:blip r:embed="rId3">
            <a:alphaModFix/>
          </a:blip>
          <a:srcRect/>
          <a:stretch/>
        </p:blipFill>
        <p:spPr>
          <a:xfrm>
            <a:off x="3581387" y="1381584"/>
            <a:ext cx="1981200" cy="827100"/>
          </a:xfrm>
          <a:prstGeom prst="rect">
            <a:avLst/>
          </a:prstGeom>
          <a:noFill/>
          <a:ln>
            <a:noFill/>
          </a:ln>
        </p:spPr>
      </p:pic>
      <p:pic>
        <p:nvPicPr>
          <p:cNvPr id="621" name="Shape 621" descr="FAQ-100 (1).png"/>
          <p:cNvPicPr preferRelativeResize="0"/>
          <p:nvPr/>
        </p:nvPicPr>
        <p:blipFill>
          <a:blip r:embed="rId4">
            <a:alphaModFix/>
          </a:blip>
          <a:stretch>
            <a:fillRect/>
          </a:stretch>
        </p:blipFill>
        <p:spPr>
          <a:xfrm>
            <a:off x="4095750" y="2433800"/>
            <a:ext cx="952500" cy="9525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458272" y="870235"/>
            <a:ext cx="8227457" cy="3724388"/>
          </a:xfrm>
        </p:spPr>
        <p:txBody>
          <a:bodyPr/>
          <a:lstStyle/>
          <a:p>
            <a:pPr marL="0" indent="0">
              <a:buNone/>
            </a:pPr>
            <a:r>
              <a:rPr lang="en-US" sz="2000" dirty="0" smtClean="0"/>
              <a:t>Arthur Samuel (1959) – Machine Learning: Field of Study that gives  the ability to learn without  being explicitly </a:t>
            </a:r>
            <a:r>
              <a:rPr lang="en-US" sz="2000" dirty="0" smtClean="0"/>
              <a:t>programmed. - Checker </a:t>
            </a:r>
            <a:r>
              <a:rPr lang="en-US" sz="2000" dirty="0" smtClean="0"/>
              <a:t>Programmer</a:t>
            </a:r>
          </a:p>
          <a:p>
            <a:pPr lvl="1"/>
            <a:endParaRPr lang="en-US" dirty="0"/>
          </a:p>
        </p:txBody>
      </p:sp>
      <p:pic>
        <p:nvPicPr>
          <p:cNvPr id="5" name="Picture 4"/>
          <p:cNvPicPr>
            <a:picLocks noChangeAspect="1"/>
          </p:cNvPicPr>
          <p:nvPr/>
        </p:nvPicPr>
        <p:blipFill>
          <a:blip r:embed="rId3"/>
          <a:stretch>
            <a:fillRect/>
          </a:stretch>
        </p:blipFill>
        <p:spPr>
          <a:xfrm>
            <a:off x="2516330" y="2335267"/>
            <a:ext cx="2847975" cy="1609725"/>
          </a:xfrm>
          <a:prstGeom prst="rect">
            <a:avLst/>
          </a:prstGeom>
        </p:spPr>
      </p:pic>
    </p:spTree>
    <p:extLst>
      <p:ext uri="{BB962C8B-B14F-4D97-AF65-F5344CB8AC3E}">
        <p14:creationId xmlns:p14="http://schemas.microsoft.com/office/powerpoint/2010/main" val="55791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b="1" dirty="0">
                <a:solidFill>
                  <a:schemeClr val="bg2">
                    <a:lumMod val="60000"/>
                    <a:lumOff val="40000"/>
                  </a:schemeClr>
                </a:solidFill>
              </a:rPr>
              <a:t>From data to decisions and actions</a:t>
            </a:r>
          </a:p>
        </p:txBody>
      </p:sp>
      <p:grpSp>
        <p:nvGrpSpPr>
          <p:cNvPr id="22" name="Group 21"/>
          <p:cNvGrpSpPr/>
          <p:nvPr/>
        </p:nvGrpSpPr>
        <p:grpSpPr>
          <a:xfrm>
            <a:off x="352133" y="4522747"/>
            <a:ext cx="8631435" cy="470898"/>
            <a:chOff x="2364281" y="325489"/>
            <a:chExt cx="9194249" cy="627864"/>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27864"/>
            </a:xfrm>
            <a:prstGeom prst="rect">
              <a:avLst/>
            </a:prstGeom>
            <a:solidFill>
              <a:schemeClr val="bg1"/>
            </a:solidFill>
            <a:ln>
              <a:noFill/>
            </a:ln>
          </p:spPr>
          <p:txBody>
            <a:bodyPr wrap="square" lIns="137160" tIns="109728" rIns="137160" bIns="109728" rtlCol="0">
              <a:spAutoFit/>
            </a:bodyPr>
            <a:lstStyle/>
            <a:p>
              <a:pPr>
                <a:lnSpc>
                  <a:spcPct val="90000"/>
                </a:lnSpc>
                <a:spcAft>
                  <a:spcPts val="450"/>
                </a:spcAft>
              </a:pPr>
              <a:r>
                <a:rPr lang="en-US" sz="1800" b="1" dirty="0">
                  <a:solidFill>
                    <a:srgbClr val="002060"/>
                  </a:solidFill>
                  <a:cs typeface="Segoe UI Semilight" panose="020B0402040204020203" pitchFamily="34" charset="0"/>
                </a:rPr>
                <a:t>Value</a:t>
              </a:r>
            </a:p>
          </p:txBody>
        </p:sp>
      </p:grpSp>
      <p:grpSp>
        <p:nvGrpSpPr>
          <p:cNvPr id="3" name="Group 2"/>
          <p:cNvGrpSpPr/>
          <p:nvPr/>
        </p:nvGrpSpPr>
        <p:grpSpPr>
          <a:xfrm>
            <a:off x="352133" y="1211005"/>
            <a:ext cx="7647827" cy="2939653"/>
            <a:chOff x="352133" y="1022747"/>
            <a:chExt cx="8631435" cy="3378069"/>
          </a:xfrm>
        </p:grpSpPr>
        <p:sp>
          <p:nvSpPr>
            <p:cNvPr id="5" name="Rectangle 4"/>
            <p:cNvSpPr/>
            <p:nvPr/>
          </p:nvSpPr>
          <p:spPr bwMode="auto">
            <a:xfrm>
              <a:off x="7755305" y="1023457"/>
              <a:ext cx="1228263" cy="3374027"/>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6" name="Rectangle 5"/>
            <p:cNvSpPr/>
            <p:nvPr/>
          </p:nvSpPr>
          <p:spPr bwMode="auto">
            <a:xfrm>
              <a:off x="6096700" y="1022747"/>
              <a:ext cx="1652532" cy="337806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7" name="Group 6"/>
            <p:cNvGrpSpPr/>
            <p:nvPr/>
          </p:nvGrpSpPr>
          <p:grpSpPr>
            <a:xfrm>
              <a:off x="1397100" y="3067478"/>
              <a:ext cx="4981079" cy="651510"/>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0" name="Group 9"/>
            <p:cNvGrpSpPr/>
            <p:nvPr/>
          </p:nvGrpSpPr>
          <p:grpSpPr>
            <a:xfrm>
              <a:off x="1397099" y="2385650"/>
              <a:ext cx="4981080" cy="651510"/>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3" name="Group 12"/>
            <p:cNvGrpSpPr/>
            <p:nvPr/>
          </p:nvGrpSpPr>
          <p:grpSpPr>
            <a:xfrm>
              <a:off x="1397098" y="1022747"/>
              <a:ext cx="7038481" cy="1333511"/>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2"/>
                  <a:ext cx="2002257" cy="489365"/>
                </a:xfrm>
                <a:prstGeom prst="rect">
                  <a:avLst/>
                </a:prstGeom>
                <a:noFill/>
              </p:spPr>
              <p:txBody>
                <a:bodyPr wrap="none" lIns="137160" tIns="109728" rIns="137160" bIns="109728" rtlCol="0">
                  <a:spAutoFit/>
                </a:bodyPr>
                <a:lstStyle/>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3"/>
                <a:ext cx="1711580" cy="489365"/>
              </a:xfrm>
              <a:prstGeom prst="rect">
                <a:avLst/>
              </a:prstGeom>
              <a:noFill/>
            </p:spPr>
            <p:txBody>
              <a:bodyPr wrap="none" lIns="137160" tIns="109728" rIns="137160" bIns="109728" rtlCol="0">
                <a:spAutoFit/>
              </a:bodyPr>
              <a:lstStyle/>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1" name="Rectangle 20"/>
            <p:cNvSpPr/>
            <p:nvPr/>
          </p:nvSpPr>
          <p:spPr bwMode="auto">
            <a:xfrm>
              <a:off x="352133" y="1022747"/>
              <a:ext cx="1066707" cy="3374737"/>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5" name="Group 24"/>
            <p:cNvGrpSpPr/>
            <p:nvPr/>
          </p:nvGrpSpPr>
          <p:grpSpPr>
            <a:xfrm>
              <a:off x="1418840" y="3749306"/>
              <a:ext cx="5071848" cy="651510"/>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4"/>
              </a:xfrm>
              <a:prstGeom prst="rect">
                <a:avLst/>
              </a:prstGeom>
              <a:noFill/>
            </p:spPr>
            <p:txBody>
              <a:bodyPr wrap="square" lIns="137160" tIns="109728" rIns="137160" bIns="109728" rtlCol="0">
                <a:spAutoFit/>
              </a:bodyPr>
              <a:lstStyle/>
              <a:p>
                <a:pPr>
                  <a:lnSpc>
                    <a:spcPct val="90000"/>
                  </a:lnSpc>
                  <a:spcAft>
                    <a:spcPts val="450"/>
                  </a:spcAft>
                </a:pPr>
                <a:r>
                  <a:rPr lang="en-US" sz="1200" dirty="0">
                    <a:gradFill>
                      <a:gsLst>
                        <a:gs pos="2917">
                          <a:srgbClr val="FFFFFF"/>
                        </a:gs>
                        <a:gs pos="30000">
                          <a:srgbClr val="FFFFFF"/>
                        </a:gs>
                      </a:gsLst>
                      <a:lin ang="5400000" scaled="0"/>
                    </a:gradFill>
                    <a:cs typeface="Segoe UI Semilight" panose="020B0402040204020203" pitchFamily="34" charset="0"/>
                  </a:rPr>
                  <a:t>Manual process</a:t>
                </a:r>
              </a:p>
            </p:txBody>
          </p:sp>
        </p:grpSp>
      </p:grpSp>
    </p:spTree>
    <p:extLst>
      <p:ext uri="{BB962C8B-B14F-4D97-AF65-F5344CB8AC3E}">
        <p14:creationId xmlns:p14="http://schemas.microsoft.com/office/powerpoint/2010/main" val="92621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Machine Learning</a:t>
            </a:r>
            <a:endParaRPr lang="en-US" dirty="0"/>
          </a:p>
        </p:txBody>
      </p:sp>
      <p:sp>
        <p:nvSpPr>
          <p:cNvPr id="3" name="Content Placeholder 2"/>
          <p:cNvSpPr>
            <a:spLocks noGrp="1"/>
          </p:cNvSpPr>
          <p:nvPr>
            <p:ph idx="1"/>
          </p:nvPr>
        </p:nvSpPr>
        <p:spPr/>
        <p:txBody>
          <a:bodyPr/>
          <a:lstStyle/>
          <a:p>
            <a:r>
              <a:rPr lang="en-US" sz="2000" dirty="0" smtClean="0"/>
              <a:t>Supervised</a:t>
            </a:r>
          </a:p>
          <a:p>
            <a:pPr lvl="1"/>
            <a:r>
              <a:rPr lang="en-US" sz="2000" dirty="0" smtClean="0"/>
              <a:t> Train </a:t>
            </a:r>
            <a:r>
              <a:rPr lang="en-US" sz="2000" dirty="0" smtClean="0"/>
              <a:t>with Labelled Data and then you predict</a:t>
            </a:r>
          </a:p>
          <a:p>
            <a:pPr lvl="1"/>
            <a:r>
              <a:rPr lang="en-US" sz="2000" dirty="0" smtClean="0"/>
              <a:t> Most Success</a:t>
            </a:r>
            <a:endParaRPr lang="en-US" sz="2000" dirty="0" smtClean="0"/>
          </a:p>
          <a:p>
            <a:r>
              <a:rPr lang="en-US" sz="2000" dirty="0" smtClean="0"/>
              <a:t>Unsupervised</a:t>
            </a:r>
          </a:p>
          <a:p>
            <a:pPr lvl="1"/>
            <a:r>
              <a:rPr lang="en-US" sz="2000" dirty="0" smtClean="0"/>
              <a:t> Understanding the data by finding hidden patterns</a:t>
            </a:r>
            <a:endParaRPr lang="en-US" sz="2000" dirty="0" smtClean="0"/>
          </a:p>
          <a:p>
            <a:r>
              <a:rPr lang="en-US" sz="2000" dirty="0" smtClean="0"/>
              <a:t>Reinforcement Learning</a:t>
            </a:r>
          </a:p>
          <a:p>
            <a:pPr lvl="1"/>
            <a:r>
              <a:rPr lang="en-US" sz="2000" dirty="0" smtClean="0"/>
              <a:t> Animal </a:t>
            </a:r>
            <a:r>
              <a:rPr lang="en-US" sz="2000" dirty="0" err="1" smtClean="0"/>
              <a:t>Behvior</a:t>
            </a:r>
            <a:r>
              <a:rPr lang="en-US" sz="2000" dirty="0" smtClean="0"/>
              <a:t> </a:t>
            </a:r>
          </a:p>
          <a:p>
            <a:pPr lvl="1"/>
            <a:r>
              <a:rPr lang="en-US" sz="2000" dirty="0" smtClean="0"/>
              <a:t>Success </a:t>
            </a:r>
            <a:r>
              <a:rPr lang="en-US" sz="2000" dirty="0" smtClean="0"/>
              <a:t>with Games, Robotics,  Simulations</a:t>
            </a:r>
            <a:br>
              <a:rPr lang="en-US" sz="2000" dirty="0" smtClean="0"/>
            </a:br>
            <a:r>
              <a:rPr lang="en-US" sz="2000" dirty="0" smtClean="0"/>
              <a:t/>
            </a:r>
            <a:br>
              <a:rPr lang="en-US" sz="2000" dirty="0" smtClean="0"/>
            </a:br>
            <a:endParaRPr lang="en-US" sz="2000" dirty="0"/>
          </a:p>
        </p:txBody>
      </p:sp>
    </p:spTree>
    <p:extLst>
      <p:ext uri="{BB962C8B-B14F-4D97-AF65-F5344CB8AC3E}">
        <p14:creationId xmlns:p14="http://schemas.microsoft.com/office/powerpoint/2010/main" val="203937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300" b="1" dirty="0">
                <a:solidFill>
                  <a:srgbClr val="0773B6"/>
                </a:solidFill>
                <a:latin typeface="Calibri"/>
                <a:cs typeface="Calibri"/>
              </a:rPr>
              <a:t>Machine</a:t>
            </a:r>
            <a:r>
              <a:rPr lang="en-US" dirty="0" smtClean="0"/>
              <a:t> </a:t>
            </a:r>
            <a:r>
              <a:rPr lang="en-US" sz="2300" b="1" dirty="0">
                <a:solidFill>
                  <a:srgbClr val="0773B6"/>
                </a:solidFill>
                <a:latin typeface="Calibri"/>
                <a:cs typeface="Calibri"/>
              </a:rPr>
              <a:t>Learning</a:t>
            </a:r>
            <a:r>
              <a:rPr lang="en-US" dirty="0" smtClean="0"/>
              <a:t> </a:t>
            </a:r>
            <a:endParaRPr lang="en-US" dirty="0"/>
          </a:p>
        </p:txBody>
      </p:sp>
      <p:sp>
        <p:nvSpPr>
          <p:cNvPr id="3" name="Text Placeholder 2"/>
          <p:cNvSpPr>
            <a:spLocks noGrp="1"/>
          </p:cNvSpPr>
          <p:nvPr>
            <p:ph type="body" sz="quarter" idx="11"/>
          </p:nvPr>
        </p:nvSpPr>
        <p:spPr/>
        <p:txBody>
          <a:bodyPr/>
          <a:lstStyle/>
          <a:p>
            <a:pPr marL="257175" indent="-257175">
              <a:buFont typeface="Arial"/>
              <a:buChar char="•"/>
            </a:pPr>
            <a:r>
              <a:rPr lang="en-US" dirty="0"/>
              <a:t>Supervised</a:t>
            </a:r>
          </a:p>
          <a:p>
            <a:pPr marL="600075" lvl="1" indent="-257175"/>
            <a:r>
              <a:rPr lang="en-US" dirty="0"/>
              <a:t>Regression</a:t>
            </a:r>
          </a:p>
          <a:p>
            <a:pPr marL="600075" lvl="1" indent="-257175"/>
            <a:r>
              <a:rPr lang="en-US" dirty="0"/>
              <a:t>Classification</a:t>
            </a:r>
          </a:p>
          <a:p>
            <a:pPr marL="257175" indent="-257175">
              <a:buFont typeface="Arial"/>
              <a:buChar char="•"/>
            </a:pPr>
            <a:r>
              <a:rPr lang="en-US" dirty="0" smtClean="0"/>
              <a:t>Unsupervised</a:t>
            </a:r>
            <a:endParaRPr lang="en-US" dirty="0"/>
          </a:p>
          <a:p>
            <a:pPr marL="600075" lvl="1" indent="-257175"/>
            <a:r>
              <a:rPr lang="en-US" dirty="0"/>
              <a:t>Clustering</a:t>
            </a:r>
          </a:p>
          <a:p>
            <a:pPr marL="600075" lvl="1" indent="-257175"/>
            <a:r>
              <a:rPr lang="en-US" dirty="0"/>
              <a:t>Recommendation</a:t>
            </a:r>
          </a:p>
          <a:p>
            <a:pPr marL="600075" lvl="1" indent="-257175"/>
            <a:r>
              <a:rPr lang="en-US" dirty="0" smtClean="0"/>
              <a:t>Outlier </a:t>
            </a:r>
            <a:r>
              <a:rPr lang="en-US" dirty="0"/>
              <a:t>detection</a:t>
            </a:r>
          </a:p>
          <a:p>
            <a:pPr marL="257175" indent="-257175">
              <a:buFont typeface="Arial"/>
              <a:buChar char="•"/>
            </a:pPr>
            <a:r>
              <a:rPr lang="en-US" dirty="0" smtClean="0"/>
              <a:t>Reinforcement </a:t>
            </a:r>
            <a:r>
              <a:rPr lang="en-US" dirty="0"/>
              <a:t>Learning</a:t>
            </a:r>
          </a:p>
          <a:p>
            <a:pPr marL="257175" indent="-257175">
              <a:buFont typeface="Arial"/>
              <a:buChar char="•"/>
            </a:pPr>
            <a:endParaRPr lang="en-US" dirty="0"/>
          </a:p>
        </p:txBody>
      </p:sp>
    </p:spTree>
    <p:extLst>
      <p:ext uri="{BB962C8B-B14F-4D97-AF65-F5344CB8AC3E}">
        <p14:creationId xmlns:p14="http://schemas.microsoft.com/office/powerpoint/2010/main" val="16792288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72" y="223838"/>
            <a:ext cx="8227457" cy="514350"/>
          </a:xfrm>
        </p:spPr>
        <p:txBody>
          <a:bodyPr rtlCol="0">
            <a:normAutofit fontScale="90000"/>
          </a:bodyPr>
          <a:lstStyle/>
          <a:p>
            <a:pPr>
              <a:defRPr/>
            </a:pPr>
            <a:r>
              <a:rPr lang="en-US" dirty="0" smtClean="0"/>
              <a:t>Supervised </a:t>
            </a:r>
            <a:r>
              <a:rPr lang="en-US" dirty="0"/>
              <a:t>L</a:t>
            </a:r>
            <a:r>
              <a:rPr lang="en-US" dirty="0" smtClean="0"/>
              <a:t>earning</a:t>
            </a:r>
            <a:endParaRPr lang="en-US" dirty="0"/>
          </a:p>
        </p:txBody>
      </p:sp>
      <p:sp>
        <p:nvSpPr>
          <p:cNvPr id="56" name="Content Placeholder 2"/>
          <p:cNvSpPr>
            <a:spLocks noGrp="1"/>
          </p:cNvSpPr>
          <p:nvPr>
            <p:ph idx="1"/>
          </p:nvPr>
        </p:nvSpPr>
        <p:spPr>
          <a:xfrm>
            <a:off x="458272" y="4067737"/>
            <a:ext cx="8227457" cy="870026"/>
          </a:xfrm>
        </p:spPr>
        <p:txBody>
          <a:bodyPr/>
          <a:lstStyle/>
          <a:p>
            <a:pPr marL="0" indent="0">
              <a:buNone/>
            </a:pPr>
            <a:r>
              <a:rPr lang="en-US" sz="1800" dirty="0">
                <a:latin typeface="Times New Roman"/>
                <a:cs typeface="Arial"/>
              </a:rPr>
              <a:t>Infer a target function from labeled dataset</a:t>
            </a:r>
          </a:p>
          <a:p>
            <a:pPr marL="0" indent="0">
              <a:buNone/>
            </a:pPr>
            <a:r>
              <a:rPr lang="en-US" sz="1800" dirty="0">
                <a:latin typeface="Times New Roman"/>
                <a:cs typeface="Times New Roman"/>
              </a:rPr>
              <a:t>Example: classification, regression</a:t>
            </a:r>
            <a:endParaRPr lang="en-US" sz="1800" dirty="0">
              <a:latin typeface="Times New Roman"/>
              <a:cs typeface="Times New Roman"/>
            </a:endParaRPr>
          </a:p>
        </p:txBody>
      </p:sp>
      <p:sp>
        <p:nvSpPr>
          <p:cNvPr id="36" name="TextBox 35"/>
          <p:cNvSpPr txBox="1"/>
          <p:nvPr/>
        </p:nvSpPr>
        <p:spPr>
          <a:xfrm>
            <a:off x="458273" y="2963936"/>
            <a:ext cx="1423524" cy="313205"/>
          </a:xfrm>
          <a:prstGeom prst="rect">
            <a:avLst/>
          </a:prstGeom>
        </p:spPr>
        <p:txBody>
          <a:bodyPr vert="horz" wrap="none" lIns="68580" tIns="34290" rIns="68580" bIns="34290" rtlCol="0">
            <a:normAutofit/>
          </a:bodyPr>
          <a:lstStyle/>
          <a:p>
            <a:pPr>
              <a:spcBef>
                <a:spcPct val="20000"/>
              </a:spcBef>
            </a:pPr>
            <a:r>
              <a:rPr lang="en-US" sz="1050" dirty="0">
                <a:solidFill>
                  <a:prstClr val="black"/>
                </a:solidFill>
                <a:latin typeface="Calibri"/>
                <a:ea typeface="+mn-ea"/>
                <a:cs typeface="+mn-cs"/>
              </a:rPr>
              <a:t>Labeled dataset</a:t>
            </a:r>
          </a:p>
        </p:txBody>
      </p:sp>
      <p:sp>
        <p:nvSpPr>
          <p:cNvPr id="37" name="TextBox 36"/>
          <p:cNvSpPr txBox="1"/>
          <p:nvPr/>
        </p:nvSpPr>
        <p:spPr>
          <a:xfrm>
            <a:off x="6645288" y="3688357"/>
            <a:ext cx="914162" cy="379377"/>
          </a:xfrm>
          <a:prstGeom prst="rect">
            <a:avLst/>
          </a:prstGeom>
        </p:spPr>
        <p:txBody>
          <a:bodyPr vert="horz" wrap="none" lIns="68580" tIns="34290" rIns="68580" bIns="34290" rtlCol="0">
            <a:normAutofit/>
          </a:bodyPr>
          <a:lstStyle/>
          <a:p>
            <a:pPr>
              <a:spcBef>
                <a:spcPct val="20000"/>
              </a:spcBef>
            </a:pPr>
            <a:r>
              <a:rPr lang="en-US" sz="1050" dirty="0">
                <a:solidFill>
                  <a:prstClr val="black"/>
                </a:solidFill>
                <a:latin typeface="Calibri"/>
                <a:ea typeface="+mn-ea"/>
                <a:cs typeface="+mn-cs"/>
              </a:rPr>
              <a:t>Test data</a:t>
            </a:r>
          </a:p>
        </p:txBody>
      </p:sp>
      <p:graphicFrame>
        <p:nvGraphicFramePr>
          <p:cNvPr id="38" name="Table 37"/>
          <p:cNvGraphicFramePr>
            <a:graphicFrameLocks noGrp="1"/>
          </p:cNvGraphicFramePr>
          <p:nvPr>
            <p:extLst/>
          </p:nvPr>
        </p:nvGraphicFramePr>
        <p:xfrm>
          <a:off x="458272" y="994559"/>
          <a:ext cx="3471425" cy="1809750"/>
        </p:xfrm>
        <a:graphic>
          <a:graphicData uri="http://schemas.openxmlformats.org/drawingml/2006/table">
            <a:tbl>
              <a:tblPr firstRow="1" bandRow="1">
                <a:tableStyleId>{2D5ABB26-0587-4C30-8999-92F81FD0307C}</a:tableStyleId>
              </a:tblPr>
              <a:tblGrid>
                <a:gridCol w="596746"/>
                <a:gridCol w="825285"/>
                <a:gridCol w="622138"/>
                <a:gridCol w="617058"/>
                <a:gridCol w="810198"/>
              </a:tblGrid>
              <a:tr h="262890">
                <a:tc>
                  <a:txBody>
                    <a:bodyPr/>
                    <a:lstStyle/>
                    <a:p>
                      <a:r>
                        <a:rPr lang="en-US" sz="1100" dirty="0" smtClean="0"/>
                        <a:t>ID</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Total</a:t>
                      </a:r>
                      <a:r>
                        <a:rPr lang="en-US" sz="1100" baseline="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Age</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City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300" dirty="0" smtClean="0"/>
                        <a:t>Target</a:t>
                      </a:r>
                      <a:endParaRPr lang="en-US" sz="13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57175">
                <a:tc>
                  <a:txBody>
                    <a:bodyPr/>
                    <a:lstStyle/>
                    <a:p>
                      <a:r>
                        <a:rPr lang="en-US" sz="1100" dirty="0" smtClean="0"/>
                        <a:t>101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200</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SF</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0FF"/>
                    </a:solidFill>
                  </a:tcPr>
                </a:tc>
              </a:tr>
              <a:tr h="257175">
                <a:tc>
                  <a:txBody>
                    <a:bodyPr/>
                    <a:lstStyle/>
                    <a:p>
                      <a:r>
                        <a:rPr lang="en-US" sz="1100" dirty="0" smtClean="0"/>
                        <a:t>102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350</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35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LA</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0FF"/>
                    </a:solidFill>
                  </a:tcPr>
                </a:tc>
              </a:tr>
              <a:tr h="257175">
                <a:tc>
                  <a:txBody>
                    <a:bodyPr/>
                    <a:lstStyle/>
                    <a:p>
                      <a:r>
                        <a:rPr lang="en-US" sz="1100" dirty="0" smtClean="0"/>
                        <a:t>103</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15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LA</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257175">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257175">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257175">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0FF"/>
                    </a:solidFill>
                  </a:tcPr>
                </a:tc>
              </a:tr>
            </a:tbl>
          </a:graphicData>
        </a:graphic>
      </p:graphicFrame>
      <p:graphicFrame>
        <p:nvGraphicFramePr>
          <p:cNvPr id="39" name="Table 38"/>
          <p:cNvGraphicFramePr>
            <a:graphicFrameLocks noGrp="1"/>
          </p:cNvGraphicFramePr>
          <p:nvPr>
            <p:extLst/>
          </p:nvPr>
        </p:nvGraphicFramePr>
        <p:xfrm>
          <a:off x="4669084" y="2845633"/>
          <a:ext cx="2890367" cy="771525"/>
        </p:xfrm>
        <a:graphic>
          <a:graphicData uri="http://schemas.openxmlformats.org/drawingml/2006/table">
            <a:tbl>
              <a:tblPr firstRow="1" bandRow="1">
                <a:tableStyleId>{2D5ABB26-0587-4C30-8999-92F81FD0307C}</a:tableStyleId>
              </a:tblPr>
              <a:tblGrid>
                <a:gridCol w="601237"/>
                <a:gridCol w="863375"/>
                <a:gridCol w="609441"/>
                <a:gridCol w="816314"/>
              </a:tblGrid>
              <a:tr h="257175">
                <a:tc>
                  <a:txBody>
                    <a:bodyPr/>
                    <a:lstStyle/>
                    <a:p>
                      <a:r>
                        <a:rPr lang="en-US" sz="1100" dirty="0" smtClean="0"/>
                        <a:t>ID</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Total$</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Age</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City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57175">
                <a:tc>
                  <a:txBody>
                    <a:bodyPr/>
                    <a:lstStyle/>
                    <a:p>
                      <a:r>
                        <a:rPr lang="en-US" sz="1100" dirty="0" smtClean="0"/>
                        <a:t>105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234</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NYC</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57175">
                <a:tc>
                  <a:txBody>
                    <a:bodyPr/>
                    <a:lstStyle/>
                    <a:p>
                      <a:r>
                        <a:rPr lang="en-US" sz="1100" dirty="0" smtClean="0"/>
                        <a:t>106</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112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67</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BOS</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cxnSp>
        <p:nvCxnSpPr>
          <p:cNvPr id="40" name="Straight Arrow Connector 39"/>
          <p:cNvCxnSpPr/>
          <p:nvPr/>
        </p:nvCxnSpPr>
        <p:spPr>
          <a:xfrm>
            <a:off x="3969276" y="1716747"/>
            <a:ext cx="1377218" cy="22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Snip Same Side Corner Rectangle 40"/>
          <p:cNvSpPr/>
          <p:nvPr/>
        </p:nvSpPr>
        <p:spPr>
          <a:xfrm>
            <a:off x="5346494" y="1246100"/>
            <a:ext cx="1523603" cy="941294"/>
          </a:xfrm>
          <a:prstGeom prst="snip2SameRect">
            <a:avLst/>
          </a:prstGeom>
          <a:solidFill>
            <a:srgbClr val="CCFFCC"/>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prstClr val="black"/>
                </a:solidFill>
                <a:latin typeface="Calibri"/>
              </a:rPr>
              <a:t>Model</a:t>
            </a:r>
            <a:endParaRPr lang="en-US" sz="1050" dirty="0">
              <a:solidFill>
                <a:prstClr val="black"/>
              </a:solidFill>
              <a:latin typeface="Calibri"/>
            </a:endParaRPr>
          </a:p>
        </p:txBody>
      </p:sp>
      <p:cxnSp>
        <p:nvCxnSpPr>
          <p:cNvPr id="42" name="Straight Arrow Connector 41"/>
          <p:cNvCxnSpPr>
            <a:stCxn id="39" idx="0"/>
            <a:endCxn id="41" idx="1"/>
          </p:cNvCxnSpPr>
          <p:nvPr/>
        </p:nvCxnSpPr>
        <p:spPr>
          <a:xfrm flipH="1" flipV="1">
            <a:off x="6108296" y="2187394"/>
            <a:ext cx="5971" cy="6582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1" idx="0"/>
            <a:endCxn id="51" idx="0"/>
          </p:cNvCxnSpPr>
          <p:nvPr/>
        </p:nvCxnSpPr>
        <p:spPr>
          <a:xfrm>
            <a:off x="6870097" y="1716747"/>
            <a:ext cx="1411202" cy="107190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51" name="Table 50"/>
          <p:cNvGraphicFramePr>
            <a:graphicFrameLocks noGrp="1"/>
          </p:cNvGraphicFramePr>
          <p:nvPr>
            <p:extLst/>
          </p:nvPr>
        </p:nvGraphicFramePr>
        <p:xfrm>
          <a:off x="7826081" y="2788653"/>
          <a:ext cx="910436" cy="773697"/>
        </p:xfrm>
        <a:graphic>
          <a:graphicData uri="http://schemas.openxmlformats.org/drawingml/2006/table">
            <a:tbl>
              <a:tblPr firstRow="1" bandRow="1">
                <a:tableStyleId>{2D5ABB26-0587-4C30-8999-92F81FD0307C}</a:tableStyleId>
              </a:tblPr>
              <a:tblGrid>
                <a:gridCol w="910436"/>
              </a:tblGrid>
              <a:tr h="232410">
                <a:tc>
                  <a:txBody>
                    <a:bodyPr/>
                    <a:lstStyle/>
                    <a:p>
                      <a:r>
                        <a:rPr lang="en-US" sz="1100" dirty="0" smtClean="0"/>
                        <a:t>Target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01257">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28600">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637664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72" y="223838"/>
            <a:ext cx="8227457" cy="514350"/>
          </a:xfrm>
        </p:spPr>
        <p:txBody>
          <a:bodyPr rtlCol="0">
            <a:normAutofit fontScale="90000"/>
          </a:bodyPr>
          <a:lstStyle/>
          <a:p>
            <a:pPr>
              <a:defRPr/>
            </a:pPr>
            <a:r>
              <a:rPr lang="en-US" dirty="0" smtClean="0"/>
              <a:t>Unsupervised Learning</a:t>
            </a:r>
            <a:endParaRPr lang="en-US" dirty="0"/>
          </a:p>
        </p:txBody>
      </p:sp>
      <p:sp>
        <p:nvSpPr>
          <p:cNvPr id="25" name="Content Placeholder 2"/>
          <p:cNvSpPr>
            <a:spLocks noGrp="1"/>
          </p:cNvSpPr>
          <p:nvPr>
            <p:ph idx="1"/>
          </p:nvPr>
        </p:nvSpPr>
        <p:spPr>
          <a:xfrm>
            <a:off x="458273" y="4080352"/>
            <a:ext cx="6630640" cy="549089"/>
          </a:xfrm>
        </p:spPr>
        <p:txBody>
          <a:bodyPr>
            <a:normAutofit fontScale="62500" lnSpcReduction="20000"/>
          </a:bodyPr>
          <a:lstStyle/>
          <a:p>
            <a:pPr marL="0" indent="0">
              <a:buNone/>
            </a:pPr>
            <a:r>
              <a:rPr lang="en-US" sz="1800" dirty="0"/>
              <a:t>Identify naturally occurring patterns in data</a:t>
            </a:r>
          </a:p>
          <a:p>
            <a:pPr marL="0" indent="0">
              <a:buNone/>
            </a:pPr>
            <a:r>
              <a:rPr lang="en-US" sz="1800" dirty="0"/>
              <a:t>Example: clustering</a:t>
            </a:r>
            <a:endParaRPr lang="en-US" sz="1800" dirty="0"/>
          </a:p>
        </p:txBody>
      </p:sp>
      <p:graphicFrame>
        <p:nvGraphicFramePr>
          <p:cNvPr id="23" name="Table 22"/>
          <p:cNvGraphicFramePr>
            <a:graphicFrameLocks noGrp="1"/>
          </p:cNvGraphicFramePr>
          <p:nvPr>
            <p:extLst/>
          </p:nvPr>
        </p:nvGraphicFramePr>
        <p:xfrm>
          <a:off x="1309697" y="1274705"/>
          <a:ext cx="2661227" cy="1800225"/>
        </p:xfrm>
        <a:graphic>
          <a:graphicData uri="http://schemas.openxmlformats.org/drawingml/2006/table">
            <a:tbl>
              <a:tblPr firstRow="1" bandRow="1">
                <a:tableStyleId>{2D5ABB26-0587-4C30-8999-92F81FD0307C}</a:tableStyleId>
              </a:tblPr>
              <a:tblGrid>
                <a:gridCol w="596746"/>
                <a:gridCol w="825285"/>
                <a:gridCol w="622138"/>
                <a:gridCol w="617058"/>
              </a:tblGrid>
              <a:tr h="257175">
                <a:tc>
                  <a:txBody>
                    <a:bodyPr/>
                    <a:lstStyle/>
                    <a:p>
                      <a:r>
                        <a:rPr lang="en-US" sz="1100" dirty="0" smtClean="0"/>
                        <a:t>ID</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Total</a:t>
                      </a:r>
                      <a:r>
                        <a:rPr lang="en-US" sz="1100" baseline="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Age</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City</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7175">
                <a:tc>
                  <a:txBody>
                    <a:bodyPr/>
                    <a:lstStyle/>
                    <a:p>
                      <a:r>
                        <a:rPr lang="en-US" sz="1100" dirty="0" smtClean="0"/>
                        <a:t>101</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200</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SF</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57175">
                <a:tc>
                  <a:txBody>
                    <a:bodyPr/>
                    <a:lstStyle/>
                    <a:p>
                      <a:r>
                        <a:rPr lang="en-US" sz="1100" dirty="0" smtClean="0"/>
                        <a:t>102</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350</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35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LA</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57175">
                <a:tc>
                  <a:txBody>
                    <a:bodyPr/>
                    <a:lstStyle/>
                    <a:p>
                      <a:r>
                        <a:rPr lang="en-US" sz="1100" dirty="0" smtClean="0"/>
                        <a:t>103</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25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15</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LA</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57175">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100" dirty="0" smtClean="0"/>
                        <a:t>…</a:t>
                      </a:r>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57175">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57175">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100" dirty="0"/>
                    </a:p>
                  </a:txBody>
                  <a:tcPr marL="91416" marR="91416"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3" name="Oval 2"/>
          <p:cNvSpPr/>
          <p:nvPr/>
        </p:nvSpPr>
        <p:spPr>
          <a:xfrm>
            <a:off x="4362881" y="1274705"/>
            <a:ext cx="627365" cy="19202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prstClr val="white"/>
              </a:solidFill>
              <a:latin typeface="Calibri"/>
            </a:endParaRPr>
          </a:p>
        </p:txBody>
      </p:sp>
      <p:sp>
        <p:nvSpPr>
          <p:cNvPr id="4" name="TextBox 3"/>
          <p:cNvSpPr txBox="1"/>
          <p:nvPr/>
        </p:nvSpPr>
        <p:spPr>
          <a:xfrm>
            <a:off x="4183632" y="3249705"/>
            <a:ext cx="688009" cy="253916"/>
          </a:xfrm>
          <a:prstGeom prst="rect">
            <a:avLst/>
          </a:prstGeom>
          <a:noFill/>
        </p:spPr>
        <p:txBody>
          <a:bodyPr wrap="none" rtlCol="0">
            <a:spAutoFit/>
          </a:bodyPr>
          <a:lstStyle/>
          <a:p>
            <a:r>
              <a:rPr lang="en-US" sz="1050" dirty="0">
                <a:solidFill>
                  <a:srgbClr val="FF0000"/>
                </a:solidFill>
                <a:latin typeface="Calibri"/>
                <a:ea typeface="+mn-ea"/>
                <a:cs typeface="+mn-cs"/>
              </a:rPr>
              <a:t>No labels</a:t>
            </a:r>
            <a:endParaRPr lang="en-US" sz="1050" dirty="0">
              <a:solidFill>
                <a:srgbClr val="FF0000"/>
              </a:solidFill>
              <a:latin typeface="Calibri"/>
              <a:ea typeface="+mn-ea"/>
              <a:cs typeface="+mn-cs"/>
            </a:endParaRPr>
          </a:p>
        </p:txBody>
      </p:sp>
      <p:sp>
        <p:nvSpPr>
          <p:cNvPr id="5" name="Right Arrow 4"/>
          <p:cNvSpPr/>
          <p:nvPr/>
        </p:nvSpPr>
        <p:spPr>
          <a:xfrm>
            <a:off x="5330327" y="1837765"/>
            <a:ext cx="1389168" cy="683559"/>
          </a:xfrm>
          <a:prstGeom prst="rightArrow">
            <a:avLst/>
          </a:prstGeom>
          <a:solidFill>
            <a:srgbClr val="CCFFCC"/>
          </a:solidFill>
          <a:ln>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prstClr val="black"/>
                </a:solidFill>
                <a:latin typeface="Calibri"/>
              </a:rPr>
              <a:t>Model</a:t>
            </a:r>
            <a:endParaRPr lang="en-US" sz="1050" dirty="0">
              <a:solidFill>
                <a:prstClr val="black"/>
              </a:solidFill>
              <a:latin typeface="Calibri"/>
            </a:endParaRPr>
          </a:p>
        </p:txBody>
      </p:sp>
      <p:sp>
        <p:nvSpPr>
          <p:cNvPr id="6" name="TextBox 5"/>
          <p:cNvSpPr txBox="1"/>
          <p:nvPr/>
        </p:nvSpPr>
        <p:spPr>
          <a:xfrm>
            <a:off x="6857408" y="1952847"/>
            <a:ext cx="1228221" cy="415498"/>
          </a:xfrm>
          <a:prstGeom prst="rect">
            <a:avLst/>
          </a:prstGeom>
          <a:noFill/>
        </p:spPr>
        <p:txBody>
          <a:bodyPr wrap="none" rtlCol="0">
            <a:spAutoFit/>
          </a:bodyPr>
          <a:lstStyle/>
          <a:p>
            <a:r>
              <a:rPr lang="en-US" sz="1050" dirty="0">
                <a:solidFill>
                  <a:prstClr val="black"/>
                </a:solidFill>
                <a:latin typeface="Calibri"/>
                <a:ea typeface="+mn-ea"/>
                <a:cs typeface="+mn-cs"/>
              </a:rPr>
              <a:t>Naturally occurring</a:t>
            </a:r>
          </a:p>
          <a:p>
            <a:r>
              <a:rPr lang="en-US" sz="1050" dirty="0">
                <a:solidFill>
                  <a:prstClr val="black"/>
                </a:solidFill>
                <a:latin typeface="Calibri"/>
                <a:ea typeface="+mn-ea"/>
                <a:cs typeface="+mn-cs"/>
              </a:rPr>
              <a:t>h</a:t>
            </a:r>
            <a:r>
              <a:rPr lang="en-US" sz="1050" dirty="0">
                <a:solidFill>
                  <a:prstClr val="black"/>
                </a:solidFill>
                <a:latin typeface="Calibri"/>
                <a:ea typeface="+mn-ea"/>
                <a:cs typeface="+mn-cs"/>
              </a:rPr>
              <a:t>idden structure</a:t>
            </a:r>
            <a:endParaRPr lang="en-US" sz="1050" dirty="0">
              <a:solidFill>
                <a:prstClr val="black"/>
              </a:solidFill>
              <a:latin typeface="Calibri"/>
              <a:ea typeface="+mn-ea"/>
              <a:cs typeface="+mn-cs"/>
            </a:endParaRPr>
          </a:p>
        </p:txBody>
      </p:sp>
    </p:spTree>
    <p:extLst>
      <p:ext uri="{BB962C8B-B14F-4D97-AF65-F5344CB8AC3E}">
        <p14:creationId xmlns:p14="http://schemas.microsoft.com/office/powerpoint/2010/main" val="428790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72" y="223838"/>
            <a:ext cx="8227457" cy="514350"/>
          </a:xfrm>
        </p:spPr>
        <p:txBody>
          <a:bodyPr rtlCol="0">
            <a:normAutofit fontScale="90000"/>
          </a:bodyPr>
          <a:lstStyle/>
          <a:p>
            <a:pPr>
              <a:defRPr/>
            </a:pPr>
            <a:r>
              <a:rPr lang="en-US" dirty="0" smtClean="0"/>
              <a:t>Example: Email Spam Detection</a:t>
            </a:r>
            <a:endParaRPr lang="en-US" dirty="0"/>
          </a:p>
        </p:txBody>
      </p:sp>
      <p:pic>
        <p:nvPicPr>
          <p:cNvPr id="5" name="Picture 4"/>
          <p:cNvPicPr>
            <a:picLocks noChangeAspect="1"/>
          </p:cNvPicPr>
          <p:nvPr/>
        </p:nvPicPr>
        <p:blipFill>
          <a:blip r:embed="rId3"/>
          <a:stretch>
            <a:fillRect/>
          </a:stretch>
        </p:blipFill>
        <p:spPr>
          <a:xfrm>
            <a:off x="1069575" y="1022268"/>
            <a:ext cx="7008575" cy="2324100"/>
          </a:xfrm>
          <a:prstGeom prst="rect">
            <a:avLst/>
          </a:prstGeom>
        </p:spPr>
      </p:pic>
      <p:sp>
        <p:nvSpPr>
          <p:cNvPr id="8" name="TextBox 7"/>
          <p:cNvSpPr txBox="1"/>
          <p:nvPr/>
        </p:nvSpPr>
        <p:spPr>
          <a:xfrm>
            <a:off x="458273" y="3992445"/>
            <a:ext cx="5557932" cy="646331"/>
          </a:xfrm>
          <a:prstGeom prst="rect">
            <a:avLst/>
          </a:prstGeom>
          <a:noFill/>
        </p:spPr>
        <p:txBody>
          <a:bodyPr wrap="none" rtlCol="0">
            <a:spAutoFit/>
          </a:bodyPr>
          <a:lstStyle/>
          <a:p>
            <a:r>
              <a:rPr lang="en-US" sz="1800" dirty="0"/>
              <a:t>2 classes: Spam or Not-Spam</a:t>
            </a:r>
          </a:p>
          <a:p>
            <a:r>
              <a:rPr lang="en-US" sz="1800" dirty="0"/>
              <a:t>Features: words that appear (or not) in the email text</a:t>
            </a:r>
            <a:endParaRPr lang="en-US" sz="1800" dirty="0"/>
          </a:p>
        </p:txBody>
      </p:sp>
    </p:spTree>
    <p:extLst>
      <p:ext uri="{BB962C8B-B14F-4D97-AF65-F5344CB8AC3E}">
        <p14:creationId xmlns:p14="http://schemas.microsoft.com/office/powerpoint/2010/main" val="263019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Qubole Pitch Deck 111416">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2091</Words>
  <Application>Microsoft Macintosh PowerPoint</Application>
  <PresentationFormat>On-screen Show (16:9)</PresentationFormat>
  <Paragraphs>490</Paragraphs>
  <Slides>26</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Source Sans Pro Semibold</vt:lpstr>
      <vt:lpstr>Source Sans Pro Light</vt:lpstr>
      <vt:lpstr>Consolas</vt:lpstr>
      <vt:lpstr>Source Sans Pro ExtraLight</vt:lpstr>
      <vt:lpstr>Arial</vt:lpstr>
      <vt:lpstr>Calibri</vt:lpstr>
      <vt:lpstr>Source Sans Pro</vt:lpstr>
      <vt:lpstr>Qubole Pitch Deck 111416</vt:lpstr>
      <vt:lpstr>PowerPoint Presentation</vt:lpstr>
      <vt:lpstr>Agenda</vt:lpstr>
      <vt:lpstr>Machine Learning</vt:lpstr>
      <vt:lpstr>From data to decisions and actions</vt:lpstr>
      <vt:lpstr>Categories of Machine Learning</vt:lpstr>
      <vt:lpstr>Machine Learning </vt:lpstr>
      <vt:lpstr>Supervised Learning</vt:lpstr>
      <vt:lpstr>Unsupervised Learning</vt:lpstr>
      <vt:lpstr>Example: Email Spam Detection</vt:lpstr>
      <vt:lpstr>Regression Analysis</vt:lpstr>
      <vt:lpstr>Regression Example: Ad Click Through Rate (CTR) Prediction</vt:lpstr>
      <vt:lpstr>Example: Netflix Movie Recommendations</vt:lpstr>
      <vt:lpstr>Clustering</vt:lpstr>
      <vt:lpstr>Recommendation Engine</vt:lpstr>
      <vt:lpstr>Detecting Natural Groups</vt:lpstr>
      <vt:lpstr>Determining Class Labels</vt:lpstr>
      <vt:lpstr>Detecting Outliers</vt:lpstr>
      <vt:lpstr>Example: Credit Card Fraud Detection</vt:lpstr>
      <vt:lpstr>Affinity Analysis </vt:lpstr>
      <vt:lpstr>Example: Market Basket Analysis</vt:lpstr>
      <vt:lpstr>Use Cases - Algorithms</vt:lpstr>
      <vt:lpstr>Sample Machine Learning – Life Cycle </vt:lpstr>
      <vt:lpstr>Machine Learning - Personas</vt:lpstr>
      <vt:lpstr>Steps to Build a Machine Learning Solution</vt:lpstr>
      <vt:lpstr>Example use cases</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Shivaji Dutta</cp:lastModifiedBy>
  <cp:revision>13</cp:revision>
  <dcterms:modified xsi:type="dcterms:W3CDTF">2017-06-01T02:57:41Z</dcterms:modified>
</cp:coreProperties>
</file>